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drawings/drawing2.xml" ContentType="application/vnd.openxmlformats-officedocument.drawingml.chartshape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6"/>
  </p:sldMasterIdLst>
  <p:notesMasterIdLst>
    <p:notesMasterId r:id="rId35"/>
  </p:notesMasterIdLst>
  <p:handoutMasterIdLst>
    <p:handoutMasterId r:id="rId36"/>
  </p:handoutMasterIdLst>
  <p:sldIdLst>
    <p:sldId id="257" r:id="rId7"/>
    <p:sldId id="262" r:id="rId8"/>
    <p:sldId id="268" r:id="rId9"/>
    <p:sldId id="269" r:id="rId10"/>
    <p:sldId id="270" r:id="rId11"/>
    <p:sldId id="272" r:id="rId12"/>
    <p:sldId id="274" r:id="rId13"/>
    <p:sldId id="273" r:id="rId14"/>
    <p:sldId id="275" r:id="rId15"/>
    <p:sldId id="277" r:id="rId16"/>
    <p:sldId id="278" r:id="rId17"/>
    <p:sldId id="279" r:id="rId18"/>
    <p:sldId id="281" r:id="rId19"/>
    <p:sldId id="283" r:id="rId20"/>
    <p:sldId id="282" r:id="rId21"/>
    <p:sldId id="287" r:id="rId22"/>
    <p:sldId id="291" r:id="rId23"/>
    <p:sldId id="292" r:id="rId24"/>
    <p:sldId id="293" r:id="rId25"/>
    <p:sldId id="294" r:id="rId26"/>
    <p:sldId id="296" r:id="rId27"/>
    <p:sldId id="297" r:id="rId28"/>
    <p:sldId id="298" r:id="rId29"/>
    <p:sldId id="299" r:id="rId30"/>
    <p:sldId id="301" r:id="rId31"/>
    <p:sldId id="302" r:id="rId32"/>
    <p:sldId id="303" r:id="rId33"/>
    <p:sldId id="304" r:id="rId34"/>
  </p:sldIdLst>
  <p:sldSz cx="9144000" cy="6858000" type="screen4x3"/>
  <p:notesSz cx="6797675" cy="9926638"/>
  <p:defaultTextStyle>
    <a:defPPr>
      <a:defRPr lang="en-NZ"/>
    </a:defPPr>
    <a:lvl1pPr algn="l" rtl="0" fontAlgn="base">
      <a:spcBef>
        <a:spcPct val="0"/>
      </a:spcBef>
      <a:spcAft>
        <a:spcPct val="0"/>
      </a:spcAft>
      <a:defRPr kern="1200">
        <a:solidFill>
          <a:schemeClr val="tx1"/>
        </a:solidFill>
        <a:latin typeface="Calibri Light" pitchFamily="34" charset="0"/>
        <a:ea typeface="+mn-ea"/>
        <a:cs typeface="Arial" charset="0"/>
      </a:defRPr>
    </a:lvl1pPr>
    <a:lvl2pPr marL="457200" algn="l" rtl="0" fontAlgn="base">
      <a:spcBef>
        <a:spcPct val="0"/>
      </a:spcBef>
      <a:spcAft>
        <a:spcPct val="0"/>
      </a:spcAft>
      <a:defRPr kern="1200">
        <a:solidFill>
          <a:schemeClr val="tx1"/>
        </a:solidFill>
        <a:latin typeface="Calibri Light" pitchFamily="34" charset="0"/>
        <a:ea typeface="+mn-ea"/>
        <a:cs typeface="Arial" charset="0"/>
      </a:defRPr>
    </a:lvl2pPr>
    <a:lvl3pPr marL="914400" algn="l" rtl="0" fontAlgn="base">
      <a:spcBef>
        <a:spcPct val="0"/>
      </a:spcBef>
      <a:spcAft>
        <a:spcPct val="0"/>
      </a:spcAft>
      <a:defRPr kern="1200">
        <a:solidFill>
          <a:schemeClr val="tx1"/>
        </a:solidFill>
        <a:latin typeface="Calibri Light" pitchFamily="34" charset="0"/>
        <a:ea typeface="+mn-ea"/>
        <a:cs typeface="Arial" charset="0"/>
      </a:defRPr>
    </a:lvl3pPr>
    <a:lvl4pPr marL="1371600" algn="l" rtl="0" fontAlgn="base">
      <a:spcBef>
        <a:spcPct val="0"/>
      </a:spcBef>
      <a:spcAft>
        <a:spcPct val="0"/>
      </a:spcAft>
      <a:defRPr kern="1200">
        <a:solidFill>
          <a:schemeClr val="tx1"/>
        </a:solidFill>
        <a:latin typeface="Calibri Light" pitchFamily="34" charset="0"/>
        <a:ea typeface="+mn-ea"/>
        <a:cs typeface="Arial" charset="0"/>
      </a:defRPr>
    </a:lvl4pPr>
    <a:lvl5pPr marL="1828800" algn="l" rtl="0" fontAlgn="base">
      <a:spcBef>
        <a:spcPct val="0"/>
      </a:spcBef>
      <a:spcAft>
        <a:spcPct val="0"/>
      </a:spcAft>
      <a:defRPr kern="1200">
        <a:solidFill>
          <a:schemeClr val="tx1"/>
        </a:solidFill>
        <a:latin typeface="Calibri Light" pitchFamily="34" charset="0"/>
        <a:ea typeface="+mn-ea"/>
        <a:cs typeface="Arial" charset="0"/>
      </a:defRPr>
    </a:lvl5pPr>
    <a:lvl6pPr marL="2286000" algn="l" defTabSz="914400" rtl="0" eaLnBrk="1" latinLnBrk="0" hangingPunct="1">
      <a:defRPr kern="1200">
        <a:solidFill>
          <a:schemeClr val="tx1"/>
        </a:solidFill>
        <a:latin typeface="Calibri Light" pitchFamily="34" charset="0"/>
        <a:ea typeface="+mn-ea"/>
        <a:cs typeface="Arial" charset="0"/>
      </a:defRPr>
    </a:lvl6pPr>
    <a:lvl7pPr marL="2743200" algn="l" defTabSz="914400" rtl="0" eaLnBrk="1" latinLnBrk="0" hangingPunct="1">
      <a:defRPr kern="1200">
        <a:solidFill>
          <a:schemeClr val="tx1"/>
        </a:solidFill>
        <a:latin typeface="Calibri Light" pitchFamily="34" charset="0"/>
        <a:ea typeface="+mn-ea"/>
        <a:cs typeface="Arial" charset="0"/>
      </a:defRPr>
    </a:lvl7pPr>
    <a:lvl8pPr marL="3200400" algn="l" defTabSz="914400" rtl="0" eaLnBrk="1" latinLnBrk="0" hangingPunct="1">
      <a:defRPr kern="1200">
        <a:solidFill>
          <a:schemeClr val="tx1"/>
        </a:solidFill>
        <a:latin typeface="Calibri Light" pitchFamily="34" charset="0"/>
        <a:ea typeface="+mn-ea"/>
        <a:cs typeface="Arial" charset="0"/>
      </a:defRPr>
    </a:lvl8pPr>
    <a:lvl9pPr marL="3657600" algn="l" defTabSz="914400" rtl="0" eaLnBrk="1" latinLnBrk="0" hangingPunct="1">
      <a:defRPr kern="1200">
        <a:solidFill>
          <a:schemeClr val="tx1"/>
        </a:solidFill>
        <a:latin typeface="Calibri Light"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F1F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71" autoAdjust="0"/>
    <p:restoredTop sz="50782" autoAdjust="0"/>
  </p:normalViewPr>
  <p:slideViewPr>
    <p:cSldViewPr snapToGrid="0">
      <p:cViewPr>
        <p:scale>
          <a:sx n="61" d="100"/>
          <a:sy n="61" d="100"/>
        </p:scale>
        <p:origin x="-2074" y="-58"/>
      </p:cViewPr>
      <p:guideLst>
        <p:guide orient="horz" pos="216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2.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N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507662406247152"/>
          <c:y val="3.0461112431993956E-2"/>
          <c:w val="0.8094071957819432"/>
          <c:h val="0.81754934074034302"/>
        </c:manualLayout>
      </c:layout>
      <c:barChart>
        <c:barDir val="col"/>
        <c:grouping val="clustered"/>
        <c:varyColors val="0"/>
        <c:ser>
          <c:idx val="1"/>
          <c:order val="1"/>
          <c:tx>
            <c:strRef>
              <c:f>Sheet1!$C$1</c:f>
              <c:strCache>
                <c:ptCount val="1"/>
                <c:pt idx="0">
                  <c:v>FY12/13</c:v>
                </c:pt>
              </c:strCache>
            </c:strRef>
          </c:tx>
          <c:invertIfNegative val="0"/>
          <c:dLbls>
            <c:dLbl>
              <c:idx val="1"/>
              <c:layout>
                <c:manualLayout>
                  <c:x val="0"/>
                  <c:y val="-2.8828828828828829E-2"/>
                </c:manualLayout>
              </c:layout>
              <c:showLegendKey val="0"/>
              <c:showVal val="1"/>
              <c:showCatName val="0"/>
              <c:showSerName val="0"/>
              <c:showPercent val="0"/>
              <c:showBubbleSize val="0"/>
            </c:dLbl>
            <c:numFmt formatCode="#,##0.0" sourceLinked="0"/>
            <c:txPr>
              <a:bodyPr/>
              <a:lstStyle/>
              <a:p>
                <a:pPr>
                  <a:defRPr sz="1200" b="1"/>
                </a:pPr>
                <a:endParaRPr lang="en-US"/>
              </a:p>
            </c:txPr>
            <c:showLegendKey val="0"/>
            <c:showVal val="1"/>
            <c:showCatName val="0"/>
            <c:showSerName val="0"/>
            <c:showPercent val="0"/>
            <c:showBubbleSize val="0"/>
            <c:showLeaderLines val="0"/>
          </c:dLbls>
          <c:cat>
            <c:strRef>
              <c:f>Sheet1!$A$2:$A$3</c:f>
              <c:strCache>
                <c:ptCount val="2"/>
                <c:pt idx="0">
                  <c:v>Include QTE Lease</c:v>
                </c:pt>
                <c:pt idx="1">
                  <c:v>Exclude QTE Lease</c:v>
                </c:pt>
              </c:strCache>
            </c:strRef>
          </c:cat>
          <c:val>
            <c:numRef>
              <c:f>Sheet1!$C$2:$C$3</c:f>
              <c:numCache>
                <c:formatCode>_-* #,##0_-;\-* #,##0_-;_-* "-"??_-;_-@_-</c:formatCode>
                <c:ptCount val="2"/>
                <c:pt idx="0">
                  <c:v>21761000</c:v>
                </c:pt>
                <c:pt idx="1">
                  <c:v>8971000</c:v>
                </c:pt>
              </c:numCache>
            </c:numRef>
          </c:val>
        </c:ser>
        <c:ser>
          <c:idx val="0"/>
          <c:order val="0"/>
          <c:tx>
            <c:strRef>
              <c:f>Sheet1!$B$1</c:f>
              <c:strCache>
                <c:ptCount val="1"/>
                <c:pt idx="0">
                  <c:v>FY11/12</c:v>
                </c:pt>
              </c:strCache>
            </c:strRef>
          </c:tx>
          <c:invertIfNegative val="0"/>
          <c:dLbls>
            <c:dLbl>
              <c:idx val="0"/>
              <c:layout>
                <c:manualLayout>
                  <c:x val="0"/>
                  <c:y val="-1.2012012012012012E-2"/>
                </c:manualLayout>
              </c:layout>
              <c:showLegendKey val="0"/>
              <c:showVal val="1"/>
              <c:showCatName val="0"/>
              <c:showSerName val="0"/>
              <c:showPercent val="0"/>
              <c:showBubbleSize val="0"/>
            </c:dLbl>
            <c:numFmt formatCode="#,##0.0" sourceLinked="0"/>
            <c:txPr>
              <a:bodyPr/>
              <a:lstStyle/>
              <a:p>
                <a:pPr>
                  <a:defRPr sz="1200"/>
                </a:pPr>
                <a:endParaRPr lang="en-US"/>
              </a:p>
            </c:txPr>
            <c:showLegendKey val="0"/>
            <c:showVal val="1"/>
            <c:showCatName val="0"/>
            <c:showSerName val="0"/>
            <c:showPercent val="0"/>
            <c:showBubbleSize val="0"/>
            <c:showLeaderLines val="0"/>
          </c:dLbls>
          <c:cat>
            <c:strRef>
              <c:f>Sheet1!$A$2:$A$3</c:f>
              <c:strCache>
                <c:ptCount val="2"/>
                <c:pt idx="0">
                  <c:v>Include QTE Lease</c:v>
                </c:pt>
                <c:pt idx="1">
                  <c:v>Exclude QTE Lease</c:v>
                </c:pt>
              </c:strCache>
            </c:strRef>
          </c:cat>
          <c:val>
            <c:numRef>
              <c:f>Sheet1!$B$2:$B$3</c:f>
              <c:numCache>
                <c:formatCode>_-* #,##0_-;\-* #,##0_-;_-* "-"??_-;_-@_-</c:formatCode>
                <c:ptCount val="2"/>
                <c:pt idx="0">
                  <c:v>9307000</c:v>
                </c:pt>
                <c:pt idx="1">
                  <c:v>8407000</c:v>
                </c:pt>
              </c:numCache>
            </c:numRef>
          </c:val>
        </c:ser>
        <c:dLbls>
          <c:showLegendKey val="0"/>
          <c:showVal val="0"/>
          <c:showCatName val="0"/>
          <c:showSerName val="0"/>
          <c:showPercent val="0"/>
          <c:showBubbleSize val="0"/>
        </c:dLbls>
        <c:gapWidth val="150"/>
        <c:axId val="50084864"/>
        <c:axId val="50107136"/>
      </c:barChart>
      <c:catAx>
        <c:axId val="50084864"/>
        <c:scaling>
          <c:orientation val="minMax"/>
        </c:scaling>
        <c:delete val="0"/>
        <c:axPos val="b"/>
        <c:numFmt formatCode="General" sourceLinked="1"/>
        <c:majorTickMark val="out"/>
        <c:minorTickMark val="none"/>
        <c:tickLblPos val="low"/>
        <c:txPr>
          <a:bodyPr/>
          <a:lstStyle/>
          <a:p>
            <a:pPr>
              <a:defRPr sz="1200"/>
            </a:pPr>
            <a:endParaRPr lang="en-US"/>
          </a:p>
        </c:txPr>
        <c:crossAx val="50107136"/>
        <c:crossesAt val="0"/>
        <c:auto val="1"/>
        <c:lblAlgn val="ctr"/>
        <c:lblOffset val="100"/>
        <c:noMultiLvlLbl val="0"/>
      </c:catAx>
      <c:valAx>
        <c:axId val="50107136"/>
        <c:scaling>
          <c:orientation val="minMax"/>
        </c:scaling>
        <c:delete val="0"/>
        <c:axPos val="l"/>
        <c:majorGridlines/>
        <c:numFmt formatCode="General" sourceLinked="0"/>
        <c:majorTickMark val="out"/>
        <c:minorTickMark val="none"/>
        <c:tickLblPos val="nextTo"/>
        <c:crossAx val="50084864"/>
        <c:crosses val="autoZero"/>
        <c:crossBetween val="between"/>
        <c:dispUnits>
          <c:builtInUnit val="millions"/>
        </c:dispUnits>
      </c:valAx>
    </c:plotArea>
    <c:legend>
      <c:legendPos val="r"/>
      <c:layout>
        <c:manualLayout>
          <c:xMode val="edge"/>
          <c:yMode val="edge"/>
          <c:x val="0.86176343448599302"/>
          <c:y val="0.21008006431628479"/>
          <c:w val="0.13823657636015838"/>
          <c:h val="0.12893342877594846"/>
        </c:manualLayout>
      </c:layout>
      <c:overlay val="1"/>
      <c:txPr>
        <a:bodyPr/>
        <a:lstStyle/>
        <a:p>
          <a:pPr>
            <a:defRPr sz="1200"/>
          </a:pPr>
          <a:endParaRPr lang="en-US"/>
        </a:p>
      </c:txPr>
    </c:legend>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N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7018919510061245"/>
          <c:y val="5.3885383532356501E-2"/>
          <c:w val="0.82892388451443566"/>
          <c:h val="0.72312241545346401"/>
        </c:manualLayout>
      </c:layout>
      <c:lineChart>
        <c:grouping val="standard"/>
        <c:varyColors val="0"/>
        <c:ser>
          <c:idx val="0"/>
          <c:order val="0"/>
          <c:tx>
            <c:strRef>
              <c:f>Sheet1!$B$1</c:f>
              <c:strCache>
                <c:ptCount val="1"/>
                <c:pt idx="0">
                  <c:v>US Treasury Bond rates</c:v>
                </c:pt>
              </c:strCache>
            </c:strRef>
          </c:tx>
          <c:spPr>
            <a:ln w="25400" cmpd="sng">
              <a:solidFill>
                <a:srgbClr val="00ABDF"/>
              </a:solidFill>
              <a:prstDash val="sysDash"/>
            </a:ln>
          </c:spPr>
          <c:marker>
            <c:symbol val="none"/>
          </c:marker>
          <c:cat>
            <c:numRef>
              <c:f>Sheet1!$A$2:$A$43</c:f>
              <c:numCache>
                <c:formatCode>mmm\-yy</c:formatCode>
                <c:ptCount val="42"/>
                <c:pt idx="0">
                  <c:v>37681</c:v>
                </c:pt>
                <c:pt idx="1">
                  <c:v>37773</c:v>
                </c:pt>
                <c:pt idx="2">
                  <c:v>37865</c:v>
                </c:pt>
                <c:pt idx="3">
                  <c:v>37956</c:v>
                </c:pt>
                <c:pt idx="4">
                  <c:v>38047</c:v>
                </c:pt>
                <c:pt idx="5">
                  <c:v>38139</c:v>
                </c:pt>
                <c:pt idx="6">
                  <c:v>38231</c:v>
                </c:pt>
                <c:pt idx="7">
                  <c:v>38322</c:v>
                </c:pt>
                <c:pt idx="8">
                  <c:v>38412</c:v>
                </c:pt>
                <c:pt idx="9">
                  <c:v>38504</c:v>
                </c:pt>
                <c:pt idx="10">
                  <c:v>38596</c:v>
                </c:pt>
                <c:pt idx="11">
                  <c:v>38687</c:v>
                </c:pt>
                <c:pt idx="12">
                  <c:v>38777</c:v>
                </c:pt>
                <c:pt idx="13">
                  <c:v>38869</c:v>
                </c:pt>
                <c:pt idx="14">
                  <c:v>38961</c:v>
                </c:pt>
                <c:pt idx="15">
                  <c:v>39052</c:v>
                </c:pt>
                <c:pt idx="16">
                  <c:v>39142</c:v>
                </c:pt>
                <c:pt idx="17">
                  <c:v>39234</c:v>
                </c:pt>
                <c:pt idx="18">
                  <c:v>39326</c:v>
                </c:pt>
                <c:pt idx="19">
                  <c:v>39417</c:v>
                </c:pt>
                <c:pt idx="20">
                  <c:v>39508</c:v>
                </c:pt>
                <c:pt idx="21">
                  <c:v>39600</c:v>
                </c:pt>
                <c:pt idx="22">
                  <c:v>39692</c:v>
                </c:pt>
                <c:pt idx="23">
                  <c:v>39783</c:v>
                </c:pt>
                <c:pt idx="24">
                  <c:v>39873</c:v>
                </c:pt>
                <c:pt idx="25">
                  <c:v>39965</c:v>
                </c:pt>
                <c:pt idx="26">
                  <c:v>40057</c:v>
                </c:pt>
                <c:pt idx="27">
                  <c:v>40148</c:v>
                </c:pt>
                <c:pt idx="28">
                  <c:v>40238</c:v>
                </c:pt>
                <c:pt idx="29">
                  <c:v>40330</c:v>
                </c:pt>
                <c:pt idx="30">
                  <c:v>40422</c:v>
                </c:pt>
                <c:pt idx="31">
                  <c:v>40513</c:v>
                </c:pt>
                <c:pt idx="32">
                  <c:v>40603</c:v>
                </c:pt>
                <c:pt idx="33">
                  <c:v>40695</c:v>
                </c:pt>
                <c:pt idx="34">
                  <c:v>40787</c:v>
                </c:pt>
                <c:pt idx="35">
                  <c:v>40878</c:v>
                </c:pt>
                <c:pt idx="36">
                  <c:v>40969</c:v>
                </c:pt>
                <c:pt idx="37">
                  <c:v>41061</c:v>
                </c:pt>
                <c:pt idx="38">
                  <c:v>41153</c:v>
                </c:pt>
                <c:pt idx="39">
                  <c:v>41244</c:v>
                </c:pt>
                <c:pt idx="40">
                  <c:v>41334</c:v>
                </c:pt>
                <c:pt idx="41">
                  <c:v>41426</c:v>
                </c:pt>
              </c:numCache>
            </c:numRef>
          </c:cat>
          <c:val>
            <c:numRef>
              <c:f>Sheet1!$B$2:$B$43</c:f>
              <c:numCache>
                <c:formatCode>0.000</c:formatCode>
                <c:ptCount val="42"/>
                <c:pt idx="0">
                  <c:v>3.7960000038147E-2</c:v>
                </c:pt>
                <c:pt idx="1">
                  <c:v>3.5133199691772504E-2</c:v>
                </c:pt>
                <c:pt idx="2">
                  <c:v>3.9375751018524204E-2</c:v>
                </c:pt>
                <c:pt idx="3">
                  <c:v>4.2455492019653304E-2</c:v>
                </c:pt>
                <c:pt idx="4">
                  <c:v>3.8347940444946299E-2</c:v>
                </c:pt>
                <c:pt idx="5">
                  <c:v>4.5806088447570802E-2</c:v>
                </c:pt>
                <c:pt idx="6">
                  <c:v>4.1193537712097203E-2</c:v>
                </c:pt>
                <c:pt idx="7">
                  <c:v>4.2182111740112299E-2</c:v>
                </c:pt>
                <c:pt idx="8">
                  <c:v>4.4814758300781306E-2</c:v>
                </c:pt>
                <c:pt idx="9">
                  <c:v>3.9129710197448701E-2</c:v>
                </c:pt>
                <c:pt idx="10">
                  <c:v>4.2945070266723596E-2</c:v>
                </c:pt>
                <c:pt idx="11">
                  <c:v>4.3541297912597698E-2</c:v>
                </c:pt>
                <c:pt idx="12">
                  <c:v>4.8551330566406301E-2</c:v>
                </c:pt>
                <c:pt idx="13">
                  <c:v>5.1936450004577604E-2</c:v>
                </c:pt>
                <c:pt idx="14">
                  <c:v>4.61202716827393E-2</c:v>
                </c:pt>
                <c:pt idx="15">
                  <c:v>4.6801929473876999E-2</c:v>
                </c:pt>
                <c:pt idx="16">
                  <c:v>4.6422948837280299E-2</c:v>
                </c:pt>
                <c:pt idx="17">
                  <c:v>5.1032919883728003E-2</c:v>
                </c:pt>
                <c:pt idx="18">
                  <c:v>4.5630497932434101E-2</c:v>
                </c:pt>
                <c:pt idx="19">
                  <c:v>4.1969099044799799E-2</c:v>
                </c:pt>
                <c:pt idx="20">
                  <c:v>3.4095630645752002E-2</c:v>
                </c:pt>
                <c:pt idx="21">
                  <c:v>3.9690480232238798E-2</c:v>
                </c:pt>
                <c:pt idx="22">
                  <c:v>3.8233730792999299E-2</c:v>
                </c:pt>
                <c:pt idx="23">
                  <c:v>2.2122659683227498E-2</c:v>
                </c:pt>
                <c:pt idx="24">
                  <c:v>2.66293501853943E-2</c:v>
                </c:pt>
                <c:pt idx="25">
                  <c:v>3.5326030254364003E-2</c:v>
                </c:pt>
                <c:pt idx="26">
                  <c:v>3.3052549362182597E-2</c:v>
                </c:pt>
                <c:pt idx="27">
                  <c:v>3.7856070995330802E-2</c:v>
                </c:pt>
                <c:pt idx="28">
                  <c:v>3.82565402984619E-2</c:v>
                </c:pt>
                <c:pt idx="29">
                  <c:v>2.9311060905456498E-2</c:v>
                </c:pt>
                <c:pt idx="30">
                  <c:v>2.5098299980163601E-2</c:v>
                </c:pt>
                <c:pt idx="31">
                  <c:v>3.2935080528259303E-2</c:v>
                </c:pt>
                <c:pt idx="32">
                  <c:v>3.4703013896942102E-2</c:v>
                </c:pt>
                <c:pt idx="33">
                  <c:v>3.1599645614624E-2</c:v>
                </c:pt>
                <c:pt idx="34">
                  <c:v>1.9154310226440402E-2</c:v>
                </c:pt>
                <c:pt idx="35">
                  <c:v>1.8761934041976899E-2</c:v>
                </c:pt>
                <c:pt idx="36">
                  <c:v>2.2087948322296099E-2</c:v>
                </c:pt>
                <c:pt idx="37">
                  <c:v>1.2999999999999999E-2</c:v>
                </c:pt>
                <c:pt idx="38">
                  <c:v>1.63353192806244E-2</c:v>
                </c:pt>
                <c:pt idx="39">
                  <c:v>1.7573975324630699E-2</c:v>
                </c:pt>
                <c:pt idx="40">
                  <c:v>1.8486354351043698E-2</c:v>
                </c:pt>
                <c:pt idx="41">
                  <c:v>2.4856712818145801E-2</c:v>
                </c:pt>
              </c:numCache>
            </c:numRef>
          </c:val>
          <c:smooth val="0"/>
        </c:ser>
        <c:dLbls>
          <c:showLegendKey val="0"/>
          <c:showVal val="0"/>
          <c:showCatName val="0"/>
          <c:showSerName val="0"/>
          <c:showPercent val="0"/>
          <c:showBubbleSize val="0"/>
        </c:dLbls>
        <c:marker val="1"/>
        <c:smooth val="0"/>
        <c:axId val="49450368"/>
        <c:axId val="50271360"/>
      </c:lineChart>
      <c:dateAx>
        <c:axId val="49450368"/>
        <c:scaling>
          <c:orientation val="minMax"/>
        </c:scaling>
        <c:delete val="0"/>
        <c:axPos val="b"/>
        <c:numFmt formatCode="yyyy" sourceLinked="0"/>
        <c:majorTickMark val="out"/>
        <c:minorTickMark val="none"/>
        <c:tickLblPos val="low"/>
        <c:txPr>
          <a:bodyPr/>
          <a:lstStyle/>
          <a:p>
            <a:pPr>
              <a:defRPr sz="1000"/>
            </a:pPr>
            <a:endParaRPr lang="en-US"/>
          </a:p>
        </c:txPr>
        <c:crossAx val="50271360"/>
        <c:crosses val="autoZero"/>
        <c:auto val="1"/>
        <c:lblOffset val="100"/>
        <c:baseTimeUnit val="months"/>
        <c:majorUnit val="12"/>
        <c:majorTimeUnit val="months"/>
      </c:dateAx>
      <c:valAx>
        <c:axId val="50271360"/>
        <c:scaling>
          <c:orientation val="minMax"/>
          <c:min val="1.0000000000000002E-2"/>
        </c:scaling>
        <c:delete val="0"/>
        <c:axPos val="l"/>
        <c:majorGridlines>
          <c:spPr>
            <a:ln w="12065">
              <a:solidFill>
                <a:srgbClr val="D9D9D9"/>
              </a:solidFill>
              <a:prstDash val="solid"/>
            </a:ln>
          </c:spPr>
        </c:majorGridlines>
        <c:numFmt formatCode="0.00%" sourceLinked="0"/>
        <c:majorTickMark val="out"/>
        <c:minorTickMark val="none"/>
        <c:tickLblPos val="nextTo"/>
        <c:txPr>
          <a:bodyPr/>
          <a:lstStyle/>
          <a:p>
            <a:pPr>
              <a:defRPr sz="1000" baseline="0"/>
            </a:pPr>
            <a:endParaRPr lang="en-US"/>
          </a:p>
        </c:txPr>
        <c:crossAx val="49450368"/>
        <c:crosses val="autoZero"/>
        <c:crossBetween val="between"/>
      </c:valAx>
      <c:spPr>
        <a:noFill/>
        <a:ln w="25400">
          <a:noFill/>
        </a:ln>
      </c:spPr>
    </c:plotArea>
    <c:plotVisOnly val="1"/>
    <c:dispBlanksAs val="gap"/>
    <c:showDLblsOverMax val="0"/>
  </c:chart>
  <c:spPr>
    <a:noFill/>
    <a:ln>
      <a:noFill/>
    </a:ln>
  </c:spPr>
  <c:txPr>
    <a:bodyPr/>
    <a:lstStyle/>
    <a:p>
      <a:pPr>
        <a:defRPr sz="850" baseline="0"/>
      </a:pPr>
      <a:endParaRPr lang="en-US"/>
    </a:p>
  </c:txPr>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0.78165</cdr:x>
      <cdr:y>0.84736</cdr:y>
    </cdr:from>
    <cdr:to>
      <cdr:x>1</cdr:x>
      <cdr:y>1</cdr:y>
    </cdr:to>
    <cdr:sp macro="" textlink="">
      <cdr:nvSpPr>
        <cdr:cNvPr id="3" name="Text Box 1"/>
        <cdr:cNvSpPr txBox="1">
          <a:spLocks xmlns:a="http://schemas.openxmlformats.org/drawingml/2006/main"/>
        </cdr:cNvSpPr>
      </cdr:nvSpPr>
      <cdr:spPr>
        <a:xfrm xmlns:a="http://schemas.openxmlformats.org/drawingml/2006/main">
          <a:off x="6403975" y="5824855"/>
          <a:ext cx="657225" cy="266065"/>
        </a:xfrm>
        <a:prstGeom xmlns:a="http://schemas.openxmlformats.org/drawingml/2006/main" prst="rect">
          <a:avLst/>
        </a:prstGeom>
      </cdr:spPr>
    </cdr:sp>
  </cdr:relSizeAnchor>
  <cdr:relSizeAnchor xmlns:cdr="http://schemas.openxmlformats.org/drawingml/2006/chartDrawing">
    <cdr:from>
      <cdr:x>0.3903</cdr:x>
      <cdr:y>0.30237</cdr:y>
    </cdr:from>
    <cdr:to>
      <cdr:x>0.64346</cdr:x>
      <cdr:y>0.43352</cdr:y>
    </cdr:to>
    <cdr:sp macro="" textlink="">
      <cdr:nvSpPr>
        <cdr:cNvPr id="4" name="Text Box 1"/>
        <cdr:cNvSpPr txBox="1"/>
      </cdr:nvSpPr>
      <cdr:spPr>
        <a:xfrm xmlns:a="http://schemas.openxmlformats.org/drawingml/2006/main">
          <a:off x="1174751" y="527050"/>
          <a:ext cx="762000" cy="228601"/>
        </a:xfrm>
        <a:prstGeom xmlns:a="http://schemas.openxmlformats.org/drawingml/2006/main" prst="rect">
          <a:avLst/>
        </a:prstGeom>
      </cdr:spPr>
    </cdr:sp>
  </cdr:relSizeAnchor>
</c:userShapes>
</file>

<file path=ppt/drawings/drawing2.xml><?xml version="1.0" encoding="utf-8"?>
<c:userShapes xmlns:c="http://schemas.openxmlformats.org/drawingml/2006/chart">
  <cdr:relSizeAnchor xmlns:cdr="http://schemas.openxmlformats.org/drawingml/2006/chartDrawing">
    <cdr:from>
      <cdr:x>0.35069</cdr:x>
      <cdr:y>0.06971</cdr:y>
    </cdr:from>
    <cdr:to>
      <cdr:x>1</cdr:x>
      <cdr:y>0.36424</cdr:y>
    </cdr:to>
    <cdr:sp macro="" textlink="">
      <cdr:nvSpPr>
        <cdr:cNvPr id="3" name="Text Box 2"/>
        <cdr:cNvSpPr txBox="1"/>
      </cdr:nvSpPr>
      <cdr:spPr>
        <a:xfrm xmlns:a="http://schemas.openxmlformats.org/drawingml/2006/main">
          <a:off x="962026" y="100259"/>
          <a:ext cx="1781174" cy="42361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NZ" sz="1000" b="0" i="1" dirty="0">
            <a:solidFill>
              <a:srgbClr val="FF0000"/>
            </a:solidFill>
          </a:endParaRPr>
        </a:p>
      </cdr:txBody>
    </cdr:sp>
  </cdr:relSizeAnchor>
  <cdr:relSizeAnchor xmlns:cdr="http://schemas.openxmlformats.org/drawingml/2006/chartDrawing">
    <cdr:from>
      <cdr:x>0.2355</cdr:x>
      <cdr:y>0.52203</cdr:y>
    </cdr:from>
    <cdr:to>
      <cdr:x>0.55596</cdr:x>
      <cdr:y>0.75869</cdr:y>
    </cdr:to>
    <cdr:sp macro="" textlink="">
      <cdr:nvSpPr>
        <cdr:cNvPr id="2" name="Rectangle 1"/>
        <cdr:cNvSpPr/>
      </cdr:nvSpPr>
      <cdr:spPr>
        <a:xfrm xmlns:a="http://schemas.openxmlformats.org/drawingml/2006/main">
          <a:off x="1961133" y="2778835"/>
          <a:ext cx="2668690" cy="1259766"/>
        </a:xfrm>
        <a:prstGeom xmlns:a="http://schemas.openxmlformats.org/drawingml/2006/main" prst="rect">
          <a:avLst/>
        </a:prstGeom>
        <a:solidFill xmlns:a="http://schemas.openxmlformats.org/drawingml/2006/main">
          <a:schemeClr val="bg1">
            <a:alpha val="0"/>
          </a:schemeClr>
        </a:solidFill>
        <a:ln xmlns:a="http://schemas.openxmlformats.org/drawingml/2006/main">
          <a:solidFill>
            <a:schemeClr val="bg1">
              <a:alpha val="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n-US" sz="1600" baseline="0" dirty="0">
              <a:solidFill>
                <a:schemeClr val="tx1"/>
              </a:solidFill>
            </a:rPr>
            <a:t>Airways  terminated the QTE lease on the exact day the </a:t>
          </a:r>
          <a:r>
            <a:rPr lang="en-US" sz="1600" baseline="0" dirty="0" smtClean="0">
              <a:solidFill>
                <a:schemeClr val="tx1"/>
              </a:solidFill>
            </a:rPr>
            <a:t/>
          </a:r>
          <a:br>
            <a:rPr lang="en-US" sz="1600" baseline="0" dirty="0" smtClean="0">
              <a:solidFill>
                <a:schemeClr val="tx1"/>
              </a:solidFill>
            </a:rPr>
          </a:br>
          <a:r>
            <a:rPr lang="en-US" sz="1600" baseline="0" dirty="0" smtClean="0">
              <a:solidFill>
                <a:schemeClr val="tx1"/>
              </a:solidFill>
            </a:rPr>
            <a:t>US </a:t>
          </a:r>
          <a:r>
            <a:rPr lang="en-US" sz="1600" baseline="0" dirty="0">
              <a:solidFill>
                <a:schemeClr val="tx1"/>
              </a:solidFill>
            </a:rPr>
            <a:t>10 year bond rates  were at their lowest point. This resulted in an optimal exit point.</a:t>
          </a:r>
        </a:p>
      </cdr:txBody>
    </cdr:sp>
  </cdr:relSizeAnchor>
  <cdr:relSizeAnchor xmlns:cdr="http://schemas.openxmlformats.org/drawingml/2006/chartDrawing">
    <cdr:from>
      <cdr:x>0.5689</cdr:x>
      <cdr:y>0.6295</cdr:y>
    </cdr:from>
    <cdr:to>
      <cdr:x>0.90813</cdr:x>
      <cdr:y>0.73022</cdr:y>
    </cdr:to>
    <cdr:cxnSp macro="">
      <cdr:nvCxnSpPr>
        <cdr:cNvPr id="4" name="Straight Arrow Connector 3"/>
        <cdr:cNvCxnSpPr/>
      </cdr:nvCxnSpPr>
      <cdr:spPr>
        <a:xfrm xmlns:a="http://schemas.openxmlformats.org/drawingml/2006/main">
          <a:off x="1533525" y="1666875"/>
          <a:ext cx="914400" cy="266700"/>
        </a:xfrm>
        <a:prstGeom xmlns:a="http://schemas.openxmlformats.org/drawingml/2006/main" prst="straightConnector1">
          <a:avLst/>
        </a:prstGeom>
        <a:ln xmlns:a="http://schemas.openxmlformats.org/drawingml/2006/main">
          <a:solidFill>
            <a:schemeClr val="tx1"/>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NZ" dirty="0"/>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2A6B88D7-7142-4B52-999E-DFC6DB2B3F70}" type="datetimeFigureOut">
              <a:rPr lang="en-NZ"/>
              <a:pPr>
                <a:defRPr/>
              </a:pPr>
              <a:t>24/10/2013</a:t>
            </a:fld>
            <a:endParaRPr lang="en-NZ" dirty="0"/>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NZ" dirty="0"/>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59BE5E00-3716-4A19-BF3B-09F3AAE98685}" type="slidenum">
              <a:rPr lang="en-NZ"/>
              <a:pPr>
                <a:defRPr/>
              </a:pPr>
              <a:t>‹#›</a:t>
            </a:fld>
            <a:endParaRPr lang="en-NZ" dirty="0"/>
          </a:p>
        </p:txBody>
      </p:sp>
    </p:spTree>
    <p:extLst>
      <p:ext uri="{BB962C8B-B14F-4D97-AF65-F5344CB8AC3E}">
        <p14:creationId xmlns:p14="http://schemas.microsoft.com/office/powerpoint/2010/main" val="9539509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NZ"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59E558DC-DC12-48A7-8758-0CF97A379086}" type="datetimeFigureOut">
              <a:rPr lang="en-NZ"/>
              <a:pPr>
                <a:defRPr/>
              </a:pPr>
              <a:t>24/10/2013</a:t>
            </a:fld>
            <a:endParaRPr lang="en-NZ"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NZ" noProof="0"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wrap="square" lIns="91440" tIns="45720" rIns="91440" bIns="45720" numCol="1" anchor="t" anchorCtr="0" compatLnSpc="1">
            <a:prstTxWarp prst="textNoShape">
              <a:avLst/>
            </a:prstTxWarp>
          </a:bodyPr>
          <a:lstStyle/>
          <a:p>
            <a:pPr lvl="0"/>
            <a:r>
              <a:rPr lang="en-NZ" smtClean="0"/>
              <a:t>Click to edit Master text styles</a:t>
            </a:r>
          </a:p>
          <a:p>
            <a:pPr lvl="1"/>
            <a:r>
              <a:rPr lang="en-NZ" smtClean="0"/>
              <a:t>Second level</a:t>
            </a:r>
          </a:p>
          <a:p>
            <a:pPr lvl="2"/>
            <a:r>
              <a:rPr lang="en-NZ" smtClean="0"/>
              <a:t>Third level</a:t>
            </a:r>
          </a:p>
          <a:p>
            <a:pPr lvl="3"/>
            <a:r>
              <a:rPr lang="en-NZ" smtClean="0"/>
              <a:t>Fourth level</a:t>
            </a:r>
          </a:p>
          <a:p>
            <a:pPr lvl="4"/>
            <a:r>
              <a:rPr lang="en-NZ" smtClean="0"/>
              <a:t>Fifth level</a:t>
            </a:r>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NZ"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BC5D38EE-7DDD-4948-9588-3359911D32D8}" type="slidenum">
              <a:rPr lang="en-NZ"/>
              <a:pPr>
                <a:defRPr/>
              </a:pPr>
              <a:t>‹#›</a:t>
            </a:fld>
            <a:endParaRPr lang="en-NZ" dirty="0"/>
          </a:p>
        </p:txBody>
      </p:sp>
    </p:spTree>
    <p:extLst>
      <p:ext uri="{BB962C8B-B14F-4D97-AF65-F5344CB8AC3E}">
        <p14:creationId xmlns:p14="http://schemas.microsoft.com/office/powerpoint/2010/main" val="395233157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pPr>
              <a:defRPr/>
            </a:pPr>
            <a:fld id="{BC5D38EE-7DDD-4948-9588-3359911D32D8}" type="slidenum">
              <a:rPr lang="en-NZ" smtClean="0"/>
              <a:pPr>
                <a:defRPr/>
              </a:pPr>
              <a:t>1</a:t>
            </a:fld>
            <a:endParaRPr lang="en-NZ" dirty="0"/>
          </a:p>
        </p:txBody>
      </p:sp>
    </p:spTree>
    <p:extLst>
      <p:ext uri="{BB962C8B-B14F-4D97-AF65-F5344CB8AC3E}">
        <p14:creationId xmlns:p14="http://schemas.microsoft.com/office/powerpoint/2010/main" val="5363405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NZ" sz="1800" kern="1200" dirty="0" smtClean="0">
                <a:solidFill>
                  <a:schemeClr val="tx1"/>
                </a:solidFill>
                <a:effectLst/>
                <a:latin typeface="+mn-lt"/>
                <a:ea typeface="+mn-ea"/>
                <a:cs typeface="+mn-cs"/>
              </a:rPr>
              <a:t>Good morning everyone, and I’d like to join with our chair Susan Paterson in welcoming you to this meeting. </a:t>
            </a:r>
          </a:p>
          <a:p>
            <a:endParaRPr lang="en-NZ" sz="1800" dirty="0"/>
          </a:p>
        </p:txBody>
      </p:sp>
      <p:sp>
        <p:nvSpPr>
          <p:cNvPr id="4" name="Slide Number Placeholder 3"/>
          <p:cNvSpPr>
            <a:spLocks noGrp="1"/>
          </p:cNvSpPr>
          <p:nvPr>
            <p:ph type="sldNum" sz="quarter" idx="10"/>
          </p:nvPr>
        </p:nvSpPr>
        <p:spPr/>
        <p:txBody>
          <a:bodyPr/>
          <a:lstStyle/>
          <a:p>
            <a:pPr>
              <a:defRPr/>
            </a:pPr>
            <a:fld id="{BC5D38EE-7DDD-4948-9588-3359911D32D8}" type="slidenum">
              <a:rPr lang="en-NZ" smtClean="0"/>
              <a:pPr>
                <a:defRPr/>
              </a:pPr>
              <a:t>10</a:t>
            </a:fld>
            <a:endParaRPr lang="en-NZ" dirty="0"/>
          </a:p>
        </p:txBody>
      </p:sp>
    </p:spTree>
    <p:extLst>
      <p:ext uri="{BB962C8B-B14F-4D97-AF65-F5344CB8AC3E}">
        <p14:creationId xmlns:p14="http://schemas.microsoft.com/office/powerpoint/2010/main" val="16679761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800" kern="1200" dirty="0" smtClean="0">
                <a:solidFill>
                  <a:schemeClr val="tx1"/>
                </a:solidFill>
                <a:effectLst/>
                <a:latin typeface="+mn-lt"/>
                <a:ea typeface="+mn-ea"/>
                <a:cs typeface="+mn-cs"/>
              </a:rPr>
              <a:t>The year ended 30 June 2013 has been one of growth and significant re-transformation for Airways. A vital pricing consultation process, i</a:t>
            </a:r>
            <a:r>
              <a:rPr lang="en-NZ" sz="1800" kern="1200" baseline="0" dirty="0" smtClean="0">
                <a:solidFill>
                  <a:schemeClr val="tx1"/>
                </a:solidFill>
                <a:effectLst/>
                <a:latin typeface="+mn-lt"/>
                <a:ea typeface="+mn-ea"/>
                <a:cs typeface="+mn-cs"/>
              </a:rPr>
              <a:t>nvestment in our asset base and a new senior management team have all advanced our progress as a business and as a service provider.</a:t>
            </a:r>
            <a:endParaRPr lang="en-NZ" sz="1800" kern="1200" dirty="0" smtClean="0">
              <a:solidFill>
                <a:schemeClr val="tx1"/>
              </a:solidFill>
              <a:effectLst/>
              <a:latin typeface="+mn-lt"/>
              <a:ea typeface="+mn-ea"/>
              <a:cs typeface="+mn-cs"/>
            </a:endParaRPr>
          </a:p>
          <a:p>
            <a:r>
              <a:rPr lang="en-NZ" sz="1800" kern="1200" dirty="0" smtClean="0">
                <a:solidFill>
                  <a:schemeClr val="tx1"/>
                </a:solidFill>
                <a:effectLst/>
                <a:latin typeface="+mn-lt"/>
                <a:ea typeface="+mn-ea"/>
                <a:cs typeface="+mn-cs"/>
              </a:rPr>
              <a:t> </a:t>
            </a:r>
          </a:p>
          <a:p>
            <a:r>
              <a:rPr lang="en-NZ" sz="1800" kern="1200" dirty="0" smtClean="0">
                <a:solidFill>
                  <a:schemeClr val="tx1"/>
                </a:solidFill>
                <a:effectLst/>
                <a:latin typeface="+mn-lt"/>
                <a:ea typeface="+mn-ea"/>
                <a:cs typeface="+mn-cs"/>
              </a:rPr>
              <a:t>At</a:t>
            </a:r>
            <a:r>
              <a:rPr lang="en-NZ" sz="1800" kern="1200" baseline="0" dirty="0" smtClean="0">
                <a:solidFill>
                  <a:schemeClr val="tx1"/>
                </a:solidFill>
                <a:effectLst/>
                <a:latin typeface="+mn-lt"/>
                <a:ea typeface="+mn-ea"/>
                <a:cs typeface="+mn-cs"/>
              </a:rPr>
              <a:t> the same</a:t>
            </a:r>
            <a:r>
              <a:rPr lang="en-NZ" sz="1800" kern="1200" dirty="0" smtClean="0">
                <a:solidFill>
                  <a:schemeClr val="tx1"/>
                </a:solidFill>
                <a:effectLst/>
                <a:latin typeface="+mn-lt"/>
                <a:ea typeface="+mn-ea"/>
                <a:cs typeface="+mn-cs"/>
              </a:rPr>
              <a:t> time we have delivered some key projects</a:t>
            </a:r>
            <a:r>
              <a:rPr lang="en-NZ" sz="1800" kern="1200" baseline="0" dirty="0" smtClean="0">
                <a:solidFill>
                  <a:schemeClr val="tx1"/>
                </a:solidFill>
                <a:effectLst/>
                <a:latin typeface="+mn-lt"/>
                <a:ea typeface="+mn-ea"/>
                <a:cs typeface="+mn-cs"/>
              </a:rPr>
              <a:t> that re-emphasise our focus on ensuring that every single one of our 1.1 million flights through the 30M kilometres of our Flight Information Region is as efficient as the previous flight.</a:t>
            </a:r>
          </a:p>
          <a:p>
            <a:endParaRPr lang="en-NZ" sz="1800" kern="1200" baseline="0" dirty="0" smtClean="0">
              <a:solidFill>
                <a:schemeClr val="tx1"/>
              </a:solidFill>
              <a:effectLst/>
              <a:latin typeface="+mn-lt"/>
              <a:ea typeface="+mn-ea"/>
              <a:cs typeface="+mn-cs"/>
            </a:endParaRPr>
          </a:p>
          <a:p>
            <a:r>
              <a:rPr lang="en-NZ" sz="1800" kern="1200" baseline="0" dirty="0" smtClean="0">
                <a:solidFill>
                  <a:schemeClr val="tx1"/>
                </a:solidFill>
                <a:effectLst/>
                <a:latin typeface="+mn-lt"/>
                <a:ea typeface="+mn-ea"/>
                <a:cs typeface="+mn-cs"/>
              </a:rPr>
              <a:t>Today I would like to focus on a few of those key domestic programmes of work – Multilateration and step changes in surveillance, Performance Based Navigation, our flow management tools CAM and AMAN, and finally the current hot topic of Smart Approaches.</a:t>
            </a:r>
          </a:p>
          <a:p>
            <a:endParaRPr lang="en-NZ" sz="1800" kern="1200" baseline="0" dirty="0" smtClean="0">
              <a:solidFill>
                <a:schemeClr val="tx1"/>
              </a:solidFill>
              <a:effectLst/>
              <a:latin typeface="+mn-lt"/>
              <a:ea typeface="+mn-ea"/>
              <a:cs typeface="+mn-cs"/>
            </a:endParaRPr>
          </a:p>
          <a:p>
            <a:r>
              <a:rPr lang="en-NZ" sz="1800" kern="1200" baseline="0" dirty="0" smtClean="0">
                <a:solidFill>
                  <a:schemeClr val="tx1"/>
                </a:solidFill>
                <a:effectLst/>
                <a:latin typeface="+mn-lt"/>
                <a:ea typeface="+mn-ea"/>
                <a:cs typeface="+mn-cs"/>
              </a:rPr>
              <a:t>I will then expand briefly on a couple of the opportunities raised by Susan Paterson in our international operations.</a:t>
            </a:r>
          </a:p>
          <a:p>
            <a:endParaRPr lang="en-NZ" sz="1800" kern="1200" baseline="0" dirty="0" smtClean="0">
              <a:solidFill>
                <a:schemeClr val="tx1"/>
              </a:solidFill>
              <a:effectLst/>
              <a:latin typeface="+mn-lt"/>
              <a:ea typeface="+mn-ea"/>
              <a:cs typeface="+mn-cs"/>
            </a:endParaRPr>
          </a:p>
          <a:p>
            <a:r>
              <a:rPr lang="en-NZ" sz="1800" kern="1200" dirty="0" smtClean="0">
                <a:solidFill>
                  <a:schemeClr val="tx1"/>
                </a:solidFill>
                <a:effectLst/>
                <a:latin typeface="+mn-lt"/>
                <a:ea typeface="+mn-ea"/>
                <a:cs typeface="+mn-cs"/>
              </a:rPr>
              <a:t> </a:t>
            </a:r>
          </a:p>
          <a:p>
            <a:r>
              <a:rPr lang="en-NZ" sz="1800" kern="1200" dirty="0" smtClean="0">
                <a:solidFill>
                  <a:schemeClr val="tx1"/>
                </a:solidFill>
                <a:effectLst/>
                <a:latin typeface="+mn-lt"/>
                <a:ea typeface="+mn-ea"/>
                <a:cs typeface="+mn-cs"/>
              </a:rPr>
              <a:t> </a:t>
            </a:r>
            <a:endParaRPr lang="en-NZ" sz="18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BC5D38EE-7DDD-4948-9588-3359911D32D8}" type="slidenum">
              <a:rPr lang="en-NZ" smtClean="0"/>
              <a:pPr>
                <a:defRPr/>
              </a:pPr>
              <a:t>11</a:t>
            </a:fld>
            <a:endParaRPr lang="en-NZ" dirty="0"/>
          </a:p>
        </p:txBody>
      </p:sp>
    </p:spTree>
    <p:extLst>
      <p:ext uri="{BB962C8B-B14F-4D97-AF65-F5344CB8AC3E}">
        <p14:creationId xmlns:p14="http://schemas.microsoft.com/office/powerpoint/2010/main" val="29896119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800" b="1" kern="1200" dirty="0" smtClean="0">
                <a:solidFill>
                  <a:schemeClr val="tx1"/>
                </a:solidFill>
                <a:effectLst/>
                <a:latin typeface="+mn-lt"/>
                <a:ea typeface="+mn-ea"/>
                <a:cs typeface="+mn-cs"/>
              </a:rPr>
              <a:t>Multilateration</a:t>
            </a:r>
            <a:endParaRPr lang="en-NZ" sz="1800" kern="1200" dirty="0" smtClean="0">
              <a:solidFill>
                <a:schemeClr val="tx1"/>
              </a:solidFill>
              <a:effectLst/>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NZ" sz="1800" kern="1200" dirty="0" smtClean="0">
                <a:solidFill>
                  <a:schemeClr val="tx1"/>
                </a:solidFill>
                <a:effectLst/>
                <a:latin typeface="+mn-lt"/>
                <a:ea typeface="+mn-ea"/>
                <a:cs typeface="+mn-cs"/>
              </a:rPr>
              <a:t>In a major construction and engineering feat Airways installed</a:t>
            </a:r>
            <a:r>
              <a:rPr lang="en-NZ" sz="1800" kern="1200" baseline="0" dirty="0" smtClean="0">
                <a:solidFill>
                  <a:schemeClr val="tx1"/>
                </a:solidFill>
                <a:effectLst/>
                <a:latin typeface="+mn-lt"/>
                <a:ea typeface="+mn-ea"/>
                <a:cs typeface="+mn-cs"/>
              </a:rPr>
              <a:t> </a:t>
            </a:r>
            <a:r>
              <a:rPr lang="en-NZ" sz="1800" kern="1200" dirty="0" smtClean="0">
                <a:solidFill>
                  <a:schemeClr val="tx1"/>
                </a:solidFill>
                <a:effectLst/>
                <a:latin typeface="+mn-lt"/>
                <a:ea typeface="+mn-ea"/>
                <a:cs typeface="+mn-cs"/>
              </a:rPr>
              <a:t>nine air traffic surveillance sites high on the mountain peaks of the southern South Island during the year, adding to the 18 installed in 2009. </a:t>
            </a:r>
          </a:p>
          <a:p>
            <a:r>
              <a:rPr lang="en-NZ" sz="1800" kern="1200" dirty="0" smtClean="0">
                <a:solidFill>
                  <a:schemeClr val="tx1"/>
                </a:solidFill>
                <a:effectLst/>
                <a:latin typeface="+mn-lt"/>
                <a:ea typeface="+mn-ea"/>
                <a:cs typeface="+mn-cs"/>
              </a:rPr>
              <a:t> </a:t>
            </a:r>
          </a:p>
          <a:p>
            <a:r>
              <a:rPr lang="en-NZ" sz="1800" kern="1200" dirty="0" smtClean="0">
                <a:solidFill>
                  <a:schemeClr val="tx1"/>
                </a:solidFill>
                <a:effectLst/>
                <a:latin typeface="+mn-lt"/>
                <a:ea typeface="+mn-ea"/>
                <a:cs typeface="+mn-cs"/>
              </a:rPr>
              <a:t>Enabling</a:t>
            </a:r>
            <a:r>
              <a:rPr lang="en-NZ" sz="1800" kern="1200" baseline="0" dirty="0" smtClean="0">
                <a:solidFill>
                  <a:schemeClr val="tx1"/>
                </a:solidFill>
                <a:effectLst/>
                <a:latin typeface="+mn-lt"/>
                <a:ea typeface="+mn-ea"/>
                <a:cs typeface="+mn-cs"/>
              </a:rPr>
              <a:t> our </a:t>
            </a:r>
            <a:r>
              <a:rPr lang="en-NZ" sz="1800" kern="1200" dirty="0" smtClean="0">
                <a:solidFill>
                  <a:schemeClr val="tx1"/>
                </a:solidFill>
                <a:effectLst/>
                <a:latin typeface="+mn-lt"/>
                <a:ea typeface="+mn-ea"/>
                <a:cs typeface="+mn-cs"/>
              </a:rPr>
              <a:t>air traffic controllers’ visibility into valleys and behind mountains using a three dimensional picture of air traffic has resulted in:</a:t>
            </a:r>
          </a:p>
          <a:p>
            <a:endParaRPr lang="en-NZ" sz="18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NZ" sz="1800" kern="1200" dirty="0" smtClean="0">
                <a:solidFill>
                  <a:schemeClr val="tx1"/>
                </a:solidFill>
                <a:effectLst/>
                <a:latin typeface="+mn-lt"/>
                <a:ea typeface="+mn-ea"/>
                <a:cs typeface="+mn-cs"/>
              </a:rPr>
              <a:t>a</a:t>
            </a:r>
            <a:r>
              <a:rPr lang="en-NZ" sz="1800" kern="1200" baseline="0" dirty="0" smtClean="0">
                <a:solidFill>
                  <a:schemeClr val="tx1"/>
                </a:solidFill>
                <a:effectLst/>
                <a:latin typeface="+mn-lt"/>
                <a:ea typeface="+mn-ea"/>
                <a:cs typeface="+mn-cs"/>
              </a:rPr>
              <a:t> safe reduction in </a:t>
            </a:r>
            <a:r>
              <a:rPr lang="en-NZ" sz="1800" kern="1200" dirty="0" smtClean="0">
                <a:solidFill>
                  <a:schemeClr val="tx1"/>
                </a:solidFill>
                <a:effectLst/>
                <a:latin typeface="+mn-lt"/>
                <a:ea typeface="+mn-ea"/>
                <a:cs typeface="+mn-cs"/>
              </a:rPr>
              <a:t>separation</a:t>
            </a:r>
            <a:r>
              <a:rPr lang="en-NZ" sz="1800" kern="1200" baseline="0" dirty="0" smtClean="0">
                <a:solidFill>
                  <a:schemeClr val="tx1"/>
                </a:solidFill>
                <a:effectLst/>
                <a:latin typeface="+mn-lt"/>
                <a:ea typeface="+mn-ea"/>
                <a:cs typeface="+mn-cs"/>
              </a:rPr>
              <a:t> standards between aircraft</a:t>
            </a:r>
          </a:p>
          <a:p>
            <a:pPr marL="171450" indent="-171450">
              <a:buFont typeface="Arial" panose="020B0604020202020204" pitchFamily="34" charset="0"/>
              <a:buChar char="•"/>
            </a:pPr>
            <a:r>
              <a:rPr lang="en-NZ" sz="1800" kern="1200" dirty="0" smtClean="0">
                <a:solidFill>
                  <a:schemeClr val="tx1"/>
                </a:solidFill>
                <a:effectLst/>
                <a:latin typeface="+mn-lt"/>
                <a:ea typeface="+mn-ea"/>
                <a:cs typeface="+mn-cs"/>
              </a:rPr>
              <a:t>fuel efficiencies and decreased costs for airlines as aircraft no longer need to hold at lower levels, and </a:t>
            </a:r>
          </a:p>
          <a:p>
            <a:pPr marL="171450" indent="-171450">
              <a:buFont typeface="Arial" panose="020B0604020202020204" pitchFamily="34" charset="0"/>
              <a:buChar char="•"/>
            </a:pPr>
            <a:r>
              <a:rPr lang="en-NZ" sz="1800" kern="1200" dirty="0" smtClean="0">
                <a:solidFill>
                  <a:schemeClr val="tx1"/>
                </a:solidFill>
                <a:effectLst/>
                <a:latin typeface="+mn-lt"/>
                <a:ea typeface="+mn-ea"/>
                <a:cs typeface="+mn-cs"/>
              </a:rPr>
              <a:t>fewer disruptions for passengers.</a:t>
            </a:r>
            <a:br>
              <a:rPr lang="en-NZ" sz="1800" kern="1200" dirty="0" smtClean="0">
                <a:solidFill>
                  <a:schemeClr val="tx1"/>
                </a:solidFill>
                <a:effectLst/>
                <a:latin typeface="+mn-lt"/>
                <a:ea typeface="+mn-ea"/>
                <a:cs typeface="+mn-cs"/>
              </a:rPr>
            </a:br>
            <a:endParaRPr lang="en-NZ" sz="1800" kern="1200" dirty="0" smtClean="0">
              <a:solidFill>
                <a:schemeClr val="tx1"/>
              </a:solidFill>
              <a:effectLst/>
              <a:latin typeface="+mn-lt"/>
              <a:ea typeface="+mn-ea"/>
              <a:cs typeface="+mn-cs"/>
            </a:endParaRPr>
          </a:p>
          <a:p>
            <a:r>
              <a:rPr lang="en-NZ" sz="1800" kern="1200" dirty="0" smtClean="0">
                <a:solidFill>
                  <a:schemeClr val="tx1"/>
                </a:solidFill>
                <a:effectLst/>
                <a:latin typeface="+mn-lt"/>
                <a:ea typeface="+mn-ea"/>
                <a:cs typeface="+mn-cs"/>
              </a:rPr>
              <a:t>The sensors are deployed with minimal environmental impact, using existing communication sites, or are solar powered.</a:t>
            </a:r>
          </a:p>
          <a:p>
            <a:endParaRPr lang="en-NZ" sz="1800" kern="1200" dirty="0" smtClean="0">
              <a:solidFill>
                <a:schemeClr val="tx1"/>
              </a:solidFill>
              <a:effectLst/>
              <a:latin typeface="+mn-lt"/>
              <a:ea typeface="+mn-ea"/>
              <a:cs typeface="+mn-cs"/>
            </a:endParaRPr>
          </a:p>
          <a:p>
            <a:r>
              <a:rPr lang="en-NZ" sz="1800" kern="1200" dirty="0" smtClean="0">
                <a:solidFill>
                  <a:schemeClr val="tx1"/>
                </a:solidFill>
                <a:effectLst/>
                <a:latin typeface="+mn-lt"/>
                <a:ea typeface="+mn-ea"/>
                <a:cs typeface="+mn-cs"/>
              </a:rPr>
              <a:t>The installation</a:t>
            </a:r>
            <a:r>
              <a:rPr lang="en-NZ" sz="1800" kern="1200" baseline="0" dirty="0" smtClean="0">
                <a:solidFill>
                  <a:schemeClr val="tx1"/>
                </a:solidFill>
                <a:effectLst/>
                <a:latin typeface="+mn-lt"/>
                <a:ea typeface="+mn-ea"/>
                <a:cs typeface="+mn-cs"/>
              </a:rPr>
              <a:t> has taken place in some of the most remote and exposed locations in the South Island.  For example at Wether Range near Omarama, we drove a digger to the peak to dig the foundations, and then used a helicopter to fly in the 13 tonnes of concrete needed for the station foundations.</a:t>
            </a:r>
            <a:endParaRPr lang="en-NZ" sz="1800" kern="1200" dirty="0" smtClean="0">
              <a:solidFill>
                <a:schemeClr val="tx1"/>
              </a:solidFill>
              <a:effectLst/>
              <a:latin typeface="+mn-lt"/>
              <a:ea typeface="+mn-ea"/>
              <a:cs typeface="+mn-cs"/>
            </a:endParaRPr>
          </a:p>
          <a:p>
            <a:r>
              <a:rPr lang="en-NZ" sz="1800" kern="1200" dirty="0" smtClean="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pPr>
              <a:defRPr/>
            </a:pPr>
            <a:fld id="{BC5D38EE-7DDD-4948-9588-3359911D32D8}" type="slidenum">
              <a:rPr lang="en-NZ" smtClean="0"/>
              <a:pPr>
                <a:defRPr/>
              </a:pPr>
              <a:t>12</a:t>
            </a:fld>
            <a:endParaRPr lang="en-NZ" dirty="0"/>
          </a:p>
        </p:txBody>
      </p:sp>
    </p:spTree>
    <p:extLst>
      <p:ext uri="{BB962C8B-B14F-4D97-AF65-F5344CB8AC3E}">
        <p14:creationId xmlns:p14="http://schemas.microsoft.com/office/powerpoint/2010/main" val="10222629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NZ" sz="1800" b="1" kern="1200" dirty="0" smtClean="0">
                <a:solidFill>
                  <a:schemeClr val="tx1"/>
                </a:solidFill>
                <a:effectLst/>
                <a:latin typeface="+mn-lt"/>
                <a:ea typeface="+mn-ea"/>
                <a:cs typeface="+mn-cs"/>
              </a:rPr>
              <a:t>Rollout of PBN and Jane’s award</a:t>
            </a:r>
          </a:p>
          <a:p>
            <a:pPr marL="0" marR="0" indent="0" algn="l" defTabSz="914400" rtl="0" eaLnBrk="1" fontAlgn="base" latinLnBrk="0" hangingPunct="1">
              <a:lnSpc>
                <a:spcPct val="100000"/>
              </a:lnSpc>
              <a:spcBef>
                <a:spcPct val="30000"/>
              </a:spcBef>
              <a:spcAft>
                <a:spcPct val="0"/>
              </a:spcAft>
              <a:buClrTx/>
              <a:buSzTx/>
              <a:buFontTx/>
              <a:buNone/>
              <a:tabLst/>
              <a:defRPr/>
            </a:pPr>
            <a:endParaRPr lang="en-NZ" sz="1800" kern="1200" dirty="0" smtClean="0">
              <a:solidFill>
                <a:schemeClr val="tx1"/>
              </a:solidFill>
              <a:effectLst/>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NZ" sz="1800" kern="1200" dirty="0" smtClean="0">
                <a:solidFill>
                  <a:schemeClr val="tx1"/>
                </a:solidFill>
                <a:effectLst/>
                <a:latin typeface="+mn-lt"/>
                <a:ea typeface="+mn-ea"/>
                <a:cs typeface="+mn-cs"/>
              </a:rPr>
              <a:t>The</a:t>
            </a:r>
            <a:r>
              <a:rPr lang="en-NZ" sz="1800" kern="1200" baseline="0" dirty="0" smtClean="0">
                <a:solidFill>
                  <a:schemeClr val="tx1"/>
                </a:solidFill>
                <a:effectLst/>
                <a:latin typeface="+mn-lt"/>
                <a:ea typeface="+mn-ea"/>
                <a:cs typeface="+mn-cs"/>
              </a:rPr>
              <a:t> rollout of the southern Performance Based Navigation has been a highly successful project.</a:t>
            </a:r>
            <a:endParaRPr lang="en-NZ" sz="1800" kern="1200" dirty="0" smtClean="0">
              <a:solidFill>
                <a:schemeClr val="tx1"/>
              </a:solidFill>
              <a:effectLst/>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NZ" sz="1800" kern="1200" dirty="0" smtClean="0">
              <a:solidFill>
                <a:schemeClr val="tx1"/>
              </a:solidFill>
              <a:effectLst/>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NZ" sz="1800" kern="1200" dirty="0" smtClean="0">
                <a:solidFill>
                  <a:schemeClr val="tx1"/>
                </a:solidFill>
                <a:effectLst/>
                <a:latin typeface="+mn-lt"/>
                <a:ea typeface="+mn-ea"/>
                <a:cs typeface="+mn-cs"/>
              </a:rPr>
              <a:t>Using GPS technology to maximise the use of airspace</a:t>
            </a:r>
            <a:r>
              <a:rPr lang="en-NZ" sz="1800" kern="1200" baseline="0" dirty="0" smtClean="0">
                <a:solidFill>
                  <a:schemeClr val="tx1"/>
                </a:solidFill>
                <a:effectLst/>
                <a:latin typeface="+mn-lt"/>
                <a:ea typeface="+mn-ea"/>
                <a:cs typeface="+mn-cs"/>
              </a:rPr>
              <a:t>, we have been able to increase </a:t>
            </a:r>
            <a:r>
              <a:rPr lang="en-NZ" sz="1800" kern="1200" dirty="0" smtClean="0">
                <a:solidFill>
                  <a:schemeClr val="tx1"/>
                </a:solidFill>
                <a:effectLst/>
                <a:latin typeface="+mn-lt"/>
                <a:ea typeface="+mn-ea"/>
                <a:cs typeface="+mn-cs"/>
              </a:rPr>
              <a:t>the number of hourly arrivals into Queenstown (flights per hour) in poor weather from 4 to 12.  Other key data since</a:t>
            </a:r>
            <a:r>
              <a:rPr lang="en-NZ" sz="1800" kern="1200" baseline="0" dirty="0" smtClean="0">
                <a:solidFill>
                  <a:schemeClr val="tx1"/>
                </a:solidFill>
                <a:effectLst/>
                <a:latin typeface="+mn-lt"/>
                <a:ea typeface="+mn-ea"/>
                <a:cs typeface="+mn-cs"/>
              </a:rPr>
              <a:t> the introduction of PBN:</a:t>
            </a:r>
          </a:p>
          <a:p>
            <a:pPr marL="0" marR="0" indent="0" algn="l" defTabSz="914400" rtl="0" eaLnBrk="1" fontAlgn="base" latinLnBrk="0" hangingPunct="1">
              <a:lnSpc>
                <a:spcPct val="100000"/>
              </a:lnSpc>
              <a:spcBef>
                <a:spcPct val="30000"/>
              </a:spcBef>
              <a:spcAft>
                <a:spcPct val="0"/>
              </a:spcAft>
              <a:buClrTx/>
              <a:buSzTx/>
              <a:buFontTx/>
              <a:buNone/>
              <a:tabLst/>
              <a:defRPr/>
            </a:pPr>
            <a:endParaRPr lang="en-NZ" sz="1800" kern="1200" baseline="0" dirty="0" smtClean="0">
              <a:solidFill>
                <a:schemeClr val="tx1"/>
              </a:solidFill>
              <a:effectLst/>
              <a:latin typeface="+mn-lt"/>
              <a:ea typeface="+mn-ea"/>
              <a:cs typeface="+mn-cs"/>
            </a:endParaRPr>
          </a:p>
          <a:p>
            <a:pPr marL="171450" marR="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NZ" sz="1800" kern="1200" dirty="0" smtClean="0">
                <a:solidFill>
                  <a:schemeClr val="tx1"/>
                </a:solidFill>
                <a:effectLst/>
                <a:latin typeface="+mn-lt"/>
                <a:ea typeface="+mn-ea"/>
                <a:cs typeface="+mn-cs"/>
              </a:rPr>
              <a:t>reduced minutes of delay by between 19,200 and 28,000, </a:t>
            </a:r>
          </a:p>
          <a:p>
            <a:pPr marL="171450" marR="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NZ" sz="1800" kern="1200" dirty="0" smtClean="0">
                <a:solidFill>
                  <a:schemeClr val="tx1"/>
                </a:solidFill>
                <a:effectLst/>
                <a:latin typeface="+mn-lt"/>
                <a:ea typeface="+mn-ea"/>
                <a:cs typeface="+mn-cs"/>
              </a:rPr>
              <a:t>saved more than 500,000kgs of fuel</a:t>
            </a:r>
          </a:p>
          <a:p>
            <a:pPr marL="171450" marR="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NZ" sz="1800" kern="1200" dirty="0" smtClean="0">
                <a:solidFill>
                  <a:schemeClr val="tx1"/>
                </a:solidFill>
                <a:effectLst/>
                <a:latin typeface="+mn-lt"/>
                <a:ea typeface="+mn-ea"/>
                <a:cs typeface="+mn-cs"/>
              </a:rPr>
              <a:t>up to 2.25 million kgs of CO2 saved.</a:t>
            </a:r>
          </a:p>
          <a:p>
            <a:endParaRPr lang="en-NZ" sz="1800"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en-NZ" sz="1800" kern="1200" dirty="0" smtClean="0">
              <a:solidFill>
                <a:schemeClr val="tx1"/>
              </a:solidFill>
              <a:effectLst/>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NZ" sz="1800" kern="1200" dirty="0" smtClean="0">
                <a:solidFill>
                  <a:schemeClr val="tx1"/>
                </a:solidFill>
                <a:effectLst/>
                <a:latin typeface="+mn-lt"/>
                <a:ea typeface="+mn-ea"/>
                <a:cs typeface="+mn-cs"/>
              </a:rPr>
              <a:t>It was therefore icing on the cake to </a:t>
            </a:r>
            <a:r>
              <a:rPr lang="en-NZ" sz="1800" kern="1200" baseline="0" dirty="0" smtClean="0">
                <a:solidFill>
                  <a:schemeClr val="tx1"/>
                </a:solidFill>
                <a:effectLst/>
                <a:latin typeface="+mn-lt"/>
                <a:ea typeface="+mn-ea"/>
                <a:cs typeface="+mn-cs"/>
              </a:rPr>
              <a:t>receive the prestigious international Jane’s ATC Award in the Operational Efficiency category.  No small feat for a small ANSP who is determined to use the best of technology, innovative thinking and passionate people.</a:t>
            </a:r>
            <a:endParaRPr lang="en-NZ" sz="1800" kern="1200" dirty="0" smtClean="0">
              <a:solidFill>
                <a:schemeClr val="tx1"/>
              </a:solidFill>
              <a:effectLst/>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NZ" sz="1800" kern="1200" dirty="0" smtClean="0">
              <a:solidFill>
                <a:schemeClr val="tx1"/>
              </a:solidFill>
              <a:effectLst/>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NZ" sz="18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BC5D38EE-7DDD-4948-9588-3359911D32D8}" type="slidenum">
              <a:rPr lang="en-NZ" smtClean="0"/>
              <a:pPr>
                <a:defRPr/>
              </a:pPr>
              <a:t>13</a:t>
            </a:fld>
            <a:endParaRPr lang="en-NZ" dirty="0"/>
          </a:p>
        </p:txBody>
      </p:sp>
    </p:spTree>
    <p:extLst>
      <p:ext uri="{BB962C8B-B14F-4D97-AF65-F5344CB8AC3E}">
        <p14:creationId xmlns:p14="http://schemas.microsoft.com/office/powerpoint/2010/main" val="401830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800" b="1" kern="1200" dirty="0" smtClean="0">
                <a:solidFill>
                  <a:schemeClr val="tx1"/>
                </a:solidFill>
                <a:effectLst/>
                <a:latin typeface="+mn-lt"/>
                <a:ea typeface="+mn-ea"/>
                <a:cs typeface="+mn-cs"/>
              </a:rPr>
              <a:t>Introduction of CAM and AMAN</a:t>
            </a:r>
          </a:p>
          <a:p>
            <a:endParaRPr lang="en-NZ" sz="1800" kern="1200" dirty="0" smtClean="0">
              <a:solidFill>
                <a:schemeClr val="tx1"/>
              </a:solidFill>
              <a:effectLst/>
              <a:latin typeface="+mn-lt"/>
              <a:ea typeface="+mn-ea"/>
              <a:cs typeface="+mn-cs"/>
            </a:endParaRPr>
          </a:p>
          <a:p>
            <a:r>
              <a:rPr lang="en-NZ" sz="1800" kern="1200" dirty="0" smtClean="0">
                <a:solidFill>
                  <a:schemeClr val="tx1"/>
                </a:solidFill>
                <a:effectLst/>
                <a:latin typeface="+mn-lt"/>
                <a:ea typeface="+mn-ea"/>
                <a:cs typeface="+mn-cs"/>
              </a:rPr>
              <a:t>In April 2013 Airways turned on the Arrival Management sequencing tool for air traffic bound for Auckland Airport.</a:t>
            </a:r>
          </a:p>
          <a:p>
            <a:r>
              <a:rPr lang="en-NZ" sz="1800" kern="1200" dirty="0" smtClean="0">
                <a:solidFill>
                  <a:schemeClr val="tx1"/>
                </a:solidFill>
                <a:effectLst/>
                <a:latin typeface="+mn-lt"/>
                <a:ea typeface="+mn-ea"/>
                <a:cs typeface="+mn-cs"/>
              </a:rPr>
              <a:t> </a:t>
            </a:r>
          </a:p>
          <a:p>
            <a:r>
              <a:rPr lang="en-NZ" sz="1800" kern="1200" dirty="0" smtClean="0">
                <a:solidFill>
                  <a:schemeClr val="tx1"/>
                </a:solidFill>
                <a:effectLst/>
                <a:latin typeface="+mn-lt"/>
                <a:ea typeface="+mn-ea"/>
                <a:cs typeface="+mn-cs"/>
              </a:rPr>
              <a:t>This milestone was the culmination of an 18 month partnership between Airways and BARCO Orthogon GmbH.  Airways role at our busiest airport has progressed from pure</a:t>
            </a:r>
            <a:r>
              <a:rPr lang="en-NZ" sz="1800" kern="1200" baseline="0" dirty="0" smtClean="0">
                <a:solidFill>
                  <a:schemeClr val="tx1"/>
                </a:solidFill>
                <a:effectLst/>
                <a:latin typeface="+mn-lt"/>
                <a:ea typeface="+mn-ea"/>
                <a:cs typeface="+mn-cs"/>
              </a:rPr>
              <a:t> </a:t>
            </a:r>
            <a:r>
              <a:rPr lang="en-NZ" sz="1800" kern="1200" dirty="0" smtClean="0">
                <a:solidFill>
                  <a:schemeClr val="tx1"/>
                </a:solidFill>
                <a:effectLst/>
                <a:latin typeface="+mn-lt"/>
                <a:ea typeface="+mn-ea"/>
                <a:cs typeface="+mn-cs"/>
              </a:rPr>
              <a:t>management to true enablement. </a:t>
            </a:r>
          </a:p>
          <a:p>
            <a:r>
              <a:rPr lang="en-NZ" sz="1800" kern="1200" dirty="0" smtClean="0">
                <a:solidFill>
                  <a:schemeClr val="tx1"/>
                </a:solidFill>
                <a:effectLst/>
                <a:latin typeface="+mn-lt"/>
                <a:ea typeface="+mn-ea"/>
                <a:cs typeface="+mn-cs"/>
              </a:rPr>
              <a:t> </a:t>
            </a:r>
          </a:p>
          <a:p>
            <a:r>
              <a:rPr lang="en-US" sz="1800" kern="1200" dirty="0" smtClean="0">
                <a:solidFill>
                  <a:schemeClr val="tx1"/>
                </a:solidFill>
                <a:effectLst/>
                <a:latin typeface="+mn-lt"/>
                <a:ea typeface="+mn-ea"/>
                <a:cs typeface="+mn-cs"/>
              </a:rPr>
              <a:t>This is a world-first deployment of an integrated flow management and arrival management system, which will save airlines tens of millions of dollars in fuel by significantly reducing airborne delays and optimizing flight profiles.</a:t>
            </a:r>
            <a:endParaRPr lang="en-NZ" sz="1800" kern="1200" dirty="0" smtClean="0">
              <a:solidFill>
                <a:schemeClr val="tx1"/>
              </a:solidFill>
              <a:effectLst/>
              <a:latin typeface="+mn-lt"/>
              <a:ea typeface="+mn-ea"/>
              <a:cs typeface="+mn-cs"/>
            </a:endParaRPr>
          </a:p>
          <a:p>
            <a:r>
              <a:rPr lang="en-US" sz="1800" kern="1200" dirty="0" smtClean="0">
                <a:solidFill>
                  <a:schemeClr val="tx1"/>
                </a:solidFill>
                <a:effectLst/>
                <a:latin typeface="+mn-lt"/>
                <a:ea typeface="+mn-ea"/>
                <a:cs typeface="+mn-cs"/>
              </a:rPr>
              <a:t> </a:t>
            </a:r>
            <a:endParaRPr lang="en-NZ" sz="1800" kern="1200" dirty="0" smtClean="0">
              <a:solidFill>
                <a:schemeClr val="tx1"/>
              </a:solidFill>
              <a:effectLst/>
              <a:latin typeface="+mn-lt"/>
              <a:ea typeface="+mn-ea"/>
              <a:cs typeface="+mn-cs"/>
            </a:endParaRPr>
          </a:p>
          <a:p>
            <a:r>
              <a:rPr lang="en-NZ" sz="1800" kern="1200" dirty="0" smtClean="0">
                <a:solidFill>
                  <a:schemeClr val="tx1"/>
                </a:solidFill>
                <a:effectLst/>
                <a:latin typeface="+mn-lt"/>
                <a:ea typeface="+mn-ea"/>
                <a:cs typeface="+mn-cs"/>
              </a:rPr>
              <a:t>In Auckland, </a:t>
            </a:r>
            <a:r>
              <a:rPr lang="en-NZ" sz="1800" kern="1200" smtClean="0">
                <a:solidFill>
                  <a:schemeClr val="tx1"/>
                </a:solidFill>
                <a:effectLst/>
                <a:latin typeface="+mn-lt"/>
                <a:ea typeface="+mn-ea"/>
                <a:cs typeface="+mn-cs"/>
              </a:rPr>
              <a:t>airborne </a:t>
            </a:r>
            <a:r>
              <a:rPr lang="en-NZ" sz="1800" kern="1200" smtClean="0">
                <a:solidFill>
                  <a:schemeClr val="tx1"/>
                </a:solidFill>
                <a:effectLst/>
                <a:latin typeface="+mn-lt"/>
                <a:ea typeface="+mn-ea"/>
                <a:cs typeface="+mn-cs"/>
              </a:rPr>
              <a:t>delay </a:t>
            </a:r>
            <a:r>
              <a:rPr lang="en-NZ" sz="1800" kern="1200" dirty="0" smtClean="0">
                <a:solidFill>
                  <a:schemeClr val="tx1"/>
                </a:solidFill>
                <a:effectLst/>
                <a:latin typeface="+mn-lt"/>
                <a:ea typeface="+mn-ea"/>
                <a:cs typeface="+mn-cs"/>
              </a:rPr>
              <a:t>has reduced from an average of 3.5 minutes per flight in 2007 before Collaborative Flow Management was introduced, to an average of 23 seconds per flight in 2013 – an 89% reduction. Airlines arriving into Auckland Airport are experiencing an additional 2-4% reduction in delays as a direct result of the AMAN deployment into the CFM system. </a:t>
            </a:r>
          </a:p>
          <a:p>
            <a:r>
              <a:rPr lang="en-NZ" sz="1800" kern="1200" dirty="0" smtClean="0">
                <a:solidFill>
                  <a:schemeClr val="tx1"/>
                </a:solidFill>
                <a:effectLst/>
                <a:latin typeface="+mn-lt"/>
                <a:ea typeface="+mn-ea"/>
                <a:cs typeface="+mn-cs"/>
              </a:rPr>
              <a:t> </a:t>
            </a:r>
          </a:p>
          <a:p>
            <a:r>
              <a:rPr lang="en-NZ" sz="1800" kern="1200" dirty="0" smtClean="0">
                <a:solidFill>
                  <a:schemeClr val="tx1"/>
                </a:solidFill>
                <a:effectLst/>
                <a:latin typeface="+mn-lt"/>
                <a:ea typeface="+mn-ea"/>
                <a:cs typeface="+mn-cs"/>
              </a:rPr>
              <a:t> </a:t>
            </a:r>
          </a:p>
          <a:p>
            <a:endParaRPr lang="en-NZ" sz="1800" dirty="0"/>
          </a:p>
        </p:txBody>
      </p:sp>
      <p:sp>
        <p:nvSpPr>
          <p:cNvPr id="4" name="Slide Number Placeholder 3"/>
          <p:cNvSpPr>
            <a:spLocks noGrp="1"/>
          </p:cNvSpPr>
          <p:nvPr>
            <p:ph type="sldNum" sz="quarter" idx="10"/>
          </p:nvPr>
        </p:nvSpPr>
        <p:spPr/>
        <p:txBody>
          <a:bodyPr/>
          <a:lstStyle/>
          <a:p>
            <a:pPr>
              <a:defRPr/>
            </a:pPr>
            <a:fld id="{BC5D38EE-7DDD-4948-9588-3359911D32D8}" type="slidenum">
              <a:rPr lang="en-NZ" smtClean="0"/>
              <a:pPr>
                <a:defRPr/>
              </a:pPr>
              <a:t>14</a:t>
            </a:fld>
            <a:endParaRPr lang="en-NZ" dirty="0"/>
          </a:p>
        </p:txBody>
      </p:sp>
    </p:spTree>
    <p:extLst>
      <p:ext uri="{BB962C8B-B14F-4D97-AF65-F5344CB8AC3E}">
        <p14:creationId xmlns:p14="http://schemas.microsoft.com/office/powerpoint/2010/main" val="9787109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800" b="1" kern="1200" dirty="0" smtClean="0">
                <a:solidFill>
                  <a:schemeClr val="tx1"/>
                </a:solidFill>
                <a:effectLst/>
                <a:latin typeface="+mn-lt"/>
                <a:ea typeface="+mn-ea"/>
                <a:cs typeface="+mn-cs"/>
              </a:rPr>
              <a:t>SMART approaches</a:t>
            </a:r>
          </a:p>
          <a:p>
            <a:endParaRPr lang="en-NZ" sz="1800" kern="1200" dirty="0" smtClean="0">
              <a:solidFill>
                <a:schemeClr val="tx1"/>
              </a:solidFill>
              <a:effectLst/>
              <a:latin typeface="+mn-lt"/>
              <a:ea typeface="+mn-ea"/>
              <a:cs typeface="+mn-cs"/>
            </a:endParaRPr>
          </a:p>
          <a:p>
            <a:r>
              <a:rPr lang="en-NZ" sz="1800" kern="1200" dirty="0" smtClean="0">
                <a:solidFill>
                  <a:schemeClr val="tx1"/>
                </a:solidFill>
                <a:effectLst/>
                <a:latin typeface="+mn-lt"/>
                <a:ea typeface="+mn-ea"/>
                <a:cs typeface="+mn-cs"/>
              </a:rPr>
              <a:t>SMART</a:t>
            </a:r>
            <a:r>
              <a:rPr lang="en-NZ" sz="1800" kern="1200" baseline="0" dirty="0" smtClean="0">
                <a:solidFill>
                  <a:schemeClr val="tx1"/>
                </a:solidFill>
                <a:effectLst/>
                <a:latin typeface="+mn-lt"/>
                <a:ea typeface="+mn-ea"/>
                <a:cs typeface="+mn-cs"/>
              </a:rPr>
              <a:t> approaches are already common in NZ and around the World.  The purpose of trialling new approaches is to reduce fuel burn, time in the air and CO2 emissions.  In plain terms SMART approaches use satellites to provide precise height, ground path and direction guidance to an aircraft to fly along a curved path using onboard equipment.</a:t>
            </a:r>
          </a:p>
          <a:p>
            <a:endParaRPr lang="en-NZ" sz="1800" kern="1200" baseline="0" dirty="0" smtClean="0">
              <a:solidFill>
                <a:schemeClr val="tx1"/>
              </a:solidFill>
              <a:effectLst/>
              <a:latin typeface="+mn-lt"/>
              <a:ea typeface="+mn-ea"/>
              <a:cs typeface="+mn-cs"/>
            </a:endParaRPr>
          </a:p>
          <a:p>
            <a:r>
              <a:rPr lang="en-NZ" sz="1800" kern="1200" baseline="0" dirty="0" smtClean="0">
                <a:solidFill>
                  <a:schemeClr val="tx1"/>
                </a:solidFill>
                <a:effectLst/>
                <a:latin typeface="+mn-lt"/>
                <a:ea typeface="+mn-ea"/>
                <a:cs typeface="+mn-cs"/>
              </a:rPr>
              <a:t>A new SMART approach to Auckland Airport is being trialled currently, finishing at the end of this month.  Airways role is as technical advisor to the airlines and Auckland Airport on the SMART approach and use of the airspace.</a:t>
            </a:r>
          </a:p>
          <a:p>
            <a:endParaRPr lang="en-NZ" sz="1800" kern="1200" baseline="0" dirty="0" smtClean="0">
              <a:solidFill>
                <a:schemeClr val="tx1"/>
              </a:solidFill>
              <a:effectLst/>
              <a:latin typeface="+mn-lt"/>
              <a:ea typeface="+mn-ea"/>
              <a:cs typeface="+mn-cs"/>
            </a:endParaRPr>
          </a:p>
          <a:p>
            <a:r>
              <a:rPr lang="en-NZ" sz="1800" kern="1200" baseline="0" dirty="0" smtClean="0">
                <a:solidFill>
                  <a:schemeClr val="tx1"/>
                </a:solidFill>
                <a:effectLst/>
                <a:latin typeface="+mn-lt"/>
                <a:ea typeface="+mn-ea"/>
                <a:cs typeface="+mn-cs"/>
              </a:rPr>
              <a:t>You’ll be aware that there has been some public criticism in Auckland in the last several months over the SMART approach currently being trialled.  While many of the concerns voiced related to overall volumes, especially at night, rather than specific to the 10 flights a day on the new approaches, all views and concerns are being fully factored into our evaluations.</a:t>
            </a:r>
            <a:endParaRPr lang="en-NZ" sz="18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BC5D38EE-7DDD-4948-9588-3359911D32D8}" type="slidenum">
              <a:rPr lang="en-NZ" smtClean="0"/>
              <a:pPr>
                <a:defRPr/>
              </a:pPr>
              <a:t>15</a:t>
            </a:fld>
            <a:endParaRPr lang="en-NZ" dirty="0"/>
          </a:p>
        </p:txBody>
      </p:sp>
    </p:spTree>
    <p:extLst>
      <p:ext uri="{BB962C8B-B14F-4D97-AF65-F5344CB8AC3E}">
        <p14:creationId xmlns:p14="http://schemas.microsoft.com/office/powerpoint/2010/main" val="33948411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800" b="1" kern="1200" dirty="0" smtClean="0">
                <a:solidFill>
                  <a:schemeClr val="tx1"/>
                </a:solidFill>
                <a:effectLst/>
                <a:latin typeface="+mn-lt"/>
                <a:ea typeface="+mn-ea"/>
                <a:cs typeface="+mn-cs"/>
              </a:rPr>
              <a:t>Airways</a:t>
            </a:r>
            <a:r>
              <a:rPr lang="en-NZ" sz="1800" b="1" kern="1200" baseline="0" dirty="0" smtClean="0">
                <a:solidFill>
                  <a:schemeClr val="tx1"/>
                </a:solidFill>
                <a:effectLst/>
                <a:latin typeface="+mn-lt"/>
                <a:ea typeface="+mn-ea"/>
                <a:cs typeface="+mn-cs"/>
              </a:rPr>
              <a:t> Global Services</a:t>
            </a:r>
            <a:endParaRPr lang="en-NZ" sz="1800" kern="1200" dirty="0" smtClean="0">
              <a:solidFill>
                <a:schemeClr val="tx1"/>
              </a:solidFill>
              <a:effectLst/>
              <a:latin typeface="+mn-lt"/>
              <a:ea typeface="+mn-ea"/>
              <a:cs typeface="+mn-cs"/>
            </a:endParaRPr>
          </a:p>
          <a:p>
            <a:endParaRPr lang="en-NZ" sz="1800" kern="1200" dirty="0" smtClean="0">
              <a:solidFill>
                <a:schemeClr val="tx1"/>
              </a:solidFill>
              <a:effectLst/>
              <a:latin typeface="+mn-lt"/>
              <a:ea typeface="+mn-ea"/>
              <a:cs typeface="+mn-cs"/>
            </a:endParaRPr>
          </a:p>
          <a:p>
            <a:r>
              <a:rPr lang="en-NZ" sz="1800" kern="1200" dirty="0" smtClean="0">
                <a:solidFill>
                  <a:schemeClr val="tx1"/>
                </a:solidFill>
                <a:effectLst/>
                <a:latin typeface="+mn-lt"/>
                <a:ea typeface="+mn-ea"/>
                <a:cs typeface="+mn-cs"/>
              </a:rPr>
              <a:t>While it has been a year of satisfying growth and pleasing operational achievements, there were some areas where we did not achieve our targets.</a:t>
            </a:r>
          </a:p>
          <a:p>
            <a:endParaRPr lang="en-NZ" sz="1800" kern="1200" dirty="0" smtClean="0">
              <a:solidFill>
                <a:schemeClr val="tx1"/>
              </a:solidFill>
              <a:effectLst/>
              <a:latin typeface="+mn-lt"/>
              <a:ea typeface="+mn-ea"/>
              <a:cs typeface="+mn-cs"/>
            </a:endParaRPr>
          </a:p>
          <a:p>
            <a:r>
              <a:rPr lang="en-NZ" sz="1800" kern="1200" dirty="0" smtClean="0">
                <a:solidFill>
                  <a:schemeClr val="tx1"/>
                </a:solidFill>
                <a:effectLst/>
                <a:latin typeface="+mn-lt"/>
                <a:ea typeface="+mn-ea"/>
                <a:cs typeface="+mn-cs"/>
              </a:rPr>
              <a:t>The income achieved by the new Airways division, Global Services, was lower than forecast as we deliberately pull back from resource hungry</a:t>
            </a:r>
            <a:r>
              <a:rPr lang="en-NZ" sz="1800" kern="1200" baseline="0" dirty="0" smtClean="0">
                <a:solidFill>
                  <a:schemeClr val="tx1"/>
                </a:solidFill>
                <a:effectLst/>
                <a:latin typeface="+mn-lt"/>
                <a:ea typeface="+mn-ea"/>
                <a:cs typeface="+mn-cs"/>
              </a:rPr>
              <a:t> consultancy projects in favour of joint ventures and partnerships.</a:t>
            </a:r>
            <a:r>
              <a:rPr lang="en-NZ" sz="1800" kern="1200" dirty="0" smtClean="0">
                <a:solidFill>
                  <a:schemeClr val="tx1"/>
                </a:solidFill>
                <a:effectLst/>
                <a:latin typeface="+mn-lt"/>
                <a:ea typeface="+mn-ea"/>
                <a:cs typeface="+mn-cs"/>
              </a:rPr>
              <a:t> These partnerships</a:t>
            </a:r>
            <a:r>
              <a:rPr lang="en-NZ" sz="1800" kern="1200" baseline="0" dirty="0" smtClean="0">
                <a:solidFill>
                  <a:schemeClr val="tx1"/>
                </a:solidFill>
                <a:effectLst/>
                <a:latin typeface="+mn-lt"/>
                <a:ea typeface="+mn-ea"/>
                <a:cs typeface="+mn-cs"/>
              </a:rPr>
              <a:t> – like the delivery of an Asia Pacific Aeronautical Information service described by Susan Paterson, are replicable, sustainable and bring stronger strategic value in the medium term.</a:t>
            </a:r>
            <a:endParaRPr lang="en-NZ" sz="1800" kern="1200" dirty="0" smtClean="0">
              <a:solidFill>
                <a:schemeClr val="tx1"/>
              </a:solidFill>
              <a:effectLst/>
              <a:latin typeface="+mn-lt"/>
              <a:ea typeface="+mn-ea"/>
              <a:cs typeface="+mn-cs"/>
            </a:endParaRPr>
          </a:p>
          <a:p>
            <a:endParaRPr lang="en-NZ" sz="1800" dirty="0" smtClean="0"/>
          </a:p>
          <a:p>
            <a:endParaRPr lang="en-NZ" sz="1800" dirty="0" smtClean="0"/>
          </a:p>
          <a:p>
            <a:r>
              <a:rPr lang="en-NZ" sz="1800" b="1" kern="1200" dirty="0" smtClean="0">
                <a:solidFill>
                  <a:schemeClr val="tx1"/>
                </a:solidFill>
                <a:effectLst/>
                <a:latin typeface="+mn-lt"/>
                <a:ea typeface="+mn-ea"/>
                <a:cs typeface="+mn-cs"/>
              </a:rPr>
              <a:t>Flightyield</a:t>
            </a:r>
          </a:p>
          <a:p>
            <a:endParaRPr lang="en-NZ" sz="1800" kern="1200" dirty="0" smtClean="0">
              <a:solidFill>
                <a:schemeClr val="tx1"/>
              </a:solidFill>
              <a:effectLst/>
              <a:latin typeface="+mn-lt"/>
              <a:ea typeface="+mn-ea"/>
              <a:cs typeface="+mn-cs"/>
            </a:endParaRPr>
          </a:p>
          <a:p>
            <a:r>
              <a:rPr lang="en-NZ" sz="1800" kern="1200" dirty="0" smtClean="0">
                <a:solidFill>
                  <a:schemeClr val="tx1"/>
                </a:solidFill>
                <a:effectLst/>
                <a:latin typeface="+mn-lt"/>
                <a:ea typeface="+mn-ea"/>
                <a:cs typeface="+mn-cs"/>
              </a:rPr>
              <a:t>Earlier this year Global Services launched a cloud-based bureau billing service called Flightyield, partnering with aviation industry</a:t>
            </a:r>
            <a:r>
              <a:rPr lang="en-NZ" sz="1800" kern="1200" baseline="0" dirty="0" smtClean="0">
                <a:solidFill>
                  <a:schemeClr val="tx1"/>
                </a:solidFill>
                <a:effectLst/>
                <a:latin typeface="+mn-lt"/>
                <a:ea typeface="+mn-ea"/>
                <a:cs typeface="+mn-cs"/>
              </a:rPr>
              <a:t> software giant</a:t>
            </a:r>
            <a:r>
              <a:rPr lang="en-NZ" sz="1800" kern="1200" dirty="0" smtClean="0">
                <a:solidFill>
                  <a:schemeClr val="tx1"/>
                </a:solidFill>
                <a:effectLst/>
                <a:latin typeface="+mn-lt"/>
                <a:ea typeface="+mn-ea"/>
                <a:cs typeface="+mn-cs"/>
              </a:rPr>
              <a:t> SITA and the Civil Air Navigation Services Organisation (CANSO).  This brand endorsement is a first for the industry’s Trade association, CANSO, with the product launched officially in Madrid in February. </a:t>
            </a:r>
          </a:p>
          <a:p>
            <a:r>
              <a:rPr lang="en-NZ" sz="1800" kern="1200" dirty="0" smtClean="0">
                <a:solidFill>
                  <a:schemeClr val="tx1"/>
                </a:solidFill>
                <a:effectLst/>
                <a:latin typeface="+mn-lt"/>
                <a:ea typeface="+mn-ea"/>
                <a:cs typeface="+mn-cs"/>
              </a:rPr>
              <a:t> </a:t>
            </a:r>
          </a:p>
          <a:p>
            <a:r>
              <a:rPr lang="en-NZ" sz="1800" kern="1200" dirty="0" smtClean="0">
                <a:solidFill>
                  <a:schemeClr val="tx1"/>
                </a:solidFill>
                <a:effectLst/>
                <a:latin typeface="+mn-lt"/>
                <a:ea typeface="+mn-ea"/>
                <a:cs typeface="+mn-cs"/>
              </a:rPr>
              <a:t>Revenue management is a fundamental for commercial airlines but less well understood in air traffic control.  Airways’ product is a genuine market leader in this area.</a:t>
            </a:r>
          </a:p>
          <a:p>
            <a:endParaRPr lang="en-NZ" sz="1800" kern="1200" dirty="0" smtClean="0">
              <a:solidFill>
                <a:schemeClr val="tx1"/>
              </a:solidFill>
              <a:effectLst/>
              <a:latin typeface="+mn-lt"/>
              <a:ea typeface="+mn-ea"/>
              <a:cs typeface="+mn-cs"/>
            </a:endParaRPr>
          </a:p>
          <a:p>
            <a:r>
              <a:rPr lang="en-NZ" sz="1800" b="1" kern="1200" dirty="0" smtClean="0">
                <a:solidFill>
                  <a:schemeClr val="tx1"/>
                </a:solidFill>
                <a:effectLst/>
                <a:latin typeface="+mn-lt"/>
                <a:ea typeface="+mn-ea"/>
                <a:cs typeface="+mn-cs"/>
              </a:rPr>
              <a:t>Airways Training</a:t>
            </a:r>
          </a:p>
          <a:p>
            <a:endParaRPr lang="en-NZ" sz="1800" kern="1200" dirty="0" smtClean="0">
              <a:solidFill>
                <a:schemeClr val="tx1"/>
              </a:solidFill>
              <a:effectLst/>
              <a:latin typeface="+mn-lt"/>
              <a:ea typeface="+mn-ea"/>
              <a:cs typeface="+mn-cs"/>
            </a:endParaRPr>
          </a:p>
          <a:p>
            <a:r>
              <a:rPr lang="en-NZ" sz="1800" kern="1200" dirty="0" smtClean="0">
                <a:solidFill>
                  <a:schemeClr val="tx1"/>
                </a:solidFill>
                <a:effectLst/>
                <a:latin typeface="+mn-lt"/>
                <a:ea typeface="+mn-ea"/>
                <a:cs typeface="+mn-cs"/>
              </a:rPr>
              <a:t>The training arm of Airways Global Services continues to provide best-practice</a:t>
            </a:r>
            <a:r>
              <a:rPr lang="en-NZ" sz="1800" kern="1200" baseline="0" dirty="0" smtClean="0">
                <a:solidFill>
                  <a:schemeClr val="tx1"/>
                </a:solidFill>
                <a:effectLst/>
                <a:latin typeface="+mn-lt"/>
                <a:ea typeface="+mn-ea"/>
                <a:cs typeface="+mn-cs"/>
              </a:rPr>
              <a:t> air traffic control training courses t</a:t>
            </a:r>
            <a:r>
              <a:rPr lang="en-NZ" sz="1800" kern="1200" dirty="0" smtClean="0">
                <a:solidFill>
                  <a:schemeClr val="tx1"/>
                </a:solidFill>
                <a:effectLst/>
                <a:latin typeface="+mn-lt"/>
                <a:ea typeface="+mn-ea"/>
                <a:cs typeface="+mn-cs"/>
              </a:rPr>
              <a:t>hroughout the world, this year catering for students from China, Hong Kong, Oman, Saudi Arabia, Papua New Guinea and, of course, New Zealand.  During the year, Airways Training also achieved several important milestones.</a:t>
            </a:r>
          </a:p>
          <a:p>
            <a:r>
              <a:rPr lang="en-NZ" sz="1800" kern="1200" dirty="0" smtClean="0">
                <a:solidFill>
                  <a:schemeClr val="tx1"/>
                </a:solidFill>
                <a:effectLst/>
                <a:latin typeface="+mn-lt"/>
                <a:ea typeface="+mn-ea"/>
                <a:cs typeface="+mn-cs"/>
              </a:rPr>
              <a:t> </a:t>
            </a:r>
          </a:p>
          <a:p>
            <a:r>
              <a:rPr lang="en-NZ" sz="1800" kern="1200" dirty="0" smtClean="0">
                <a:solidFill>
                  <a:schemeClr val="tx1"/>
                </a:solidFill>
                <a:effectLst/>
                <a:latin typeface="+mn-lt"/>
                <a:ea typeface="+mn-ea"/>
                <a:cs typeface="+mn-cs"/>
              </a:rPr>
              <a:t>A new training facility was built adjacent to the Massey University campus in Palmerston North, purpose-built to cater for overseas students such as those from the Gulf States and Asia.  Both of the Airways training centres feature world-leading simulator suites using our Total Control simulators, like the demonstration model here today, providing students with real-world 3D graphics and technology.  This same simulation,</a:t>
            </a:r>
            <a:r>
              <a:rPr lang="en-NZ" sz="1800" kern="1200" baseline="0" dirty="0" smtClean="0">
                <a:solidFill>
                  <a:schemeClr val="tx1"/>
                </a:solidFill>
                <a:effectLst/>
                <a:latin typeface="+mn-lt"/>
                <a:ea typeface="+mn-ea"/>
                <a:cs typeface="+mn-cs"/>
              </a:rPr>
              <a:t> using Kiwi technology, is in active service currently across Europe and South Africa.</a:t>
            </a:r>
            <a:endParaRPr lang="en-NZ" sz="1800" kern="1200" dirty="0" smtClean="0">
              <a:solidFill>
                <a:schemeClr val="tx1"/>
              </a:solidFill>
              <a:effectLst/>
              <a:latin typeface="+mn-lt"/>
              <a:ea typeface="+mn-ea"/>
              <a:cs typeface="+mn-cs"/>
            </a:endParaRPr>
          </a:p>
          <a:p>
            <a:r>
              <a:rPr lang="en-NZ" sz="1800" kern="1200" dirty="0" smtClean="0">
                <a:solidFill>
                  <a:schemeClr val="tx1"/>
                </a:solidFill>
                <a:effectLst/>
                <a:latin typeface="+mn-lt"/>
                <a:ea typeface="+mn-ea"/>
                <a:cs typeface="+mn-cs"/>
              </a:rPr>
              <a:t> </a:t>
            </a:r>
          </a:p>
          <a:p>
            <a:endParaRPr lang="en-NZ" sz="1800" dirty="0" smtClean="0"/>
          </a:p>
          <a:p>
            <a:endParaRPr lang="en-NZ" sz="1800" kern="1200" dirty="0" smtClean="0">
              <a:solidFill>
                <a:schemeClr val="tx1"/>
              </a:solidFill>
              <a:effectLst/>
              <a:latin typeface="+mn-lt"/>
              <a:ea typeface="+mn-ea"/>
              <a:cs typeface="+mn-cs"/>
            </a:endParaRPr>
          </a:p>
          <a:p>
            <a:endParaRPr lang="en-NZ" sz="1800" dirty="0" smtClean="0"/>
          </a:p>
          <a:p>
            <a:endParaRPr lang="en-NZ" sz="1800" kern="1200" dirty="0" smtClean="0">
              <a:solidFill>
                <a:schemeClr val="tx1"/>
              </a:solidFill>
              <a:effectLst/>
              <a:latin typeface="+mn-lt"/>
              <a:ea typeface="+mn-ea"/>
              <a:cs typeface="+mn-cs"/>
            </a:endParaRPr>
          </a:p>
          <a:p>
            <a:endParaRPr lang="en-NZ" sz="1800" dirty="0"/>
          </a:p>
        </p:txBody>
      </p:sp>
      <p:sp>
        <p:nvSpPr>
          <p:cNvPr id="4" name="Slide Number Placeholder 3"/>
          <p:cNvSpPr>
            <a:spLocks noGrp="1"/>
          </p:cNvSpPr>
          <p:nvPr>
            <p:ph type="sldNum" sz="quarter" idx="10"/>
          </p:nvPr>
        </p:nvSpPr>
        <p:spPr/>
        <p:txBody>
          <a:bodyPr/>
          <a:lstStyle/>
          <a:p>
            <a:pPr>
              <a:defRPr/>
            </a:pPr>
            <a:fld id="{BC5D38EE-7DDD-4948-9588-3359911D32D8}" type="slidenum">
              <a:rPr lang="en-NZ" smtClean="0"/>
              <a:pPr>
                <a:defRPr/>
              </a:pPr>
              <a:t>16</a:t>
            </a:fld>
            <a:endParaRPr lang="en-NZ" dirty="0"/>
          </a:p>
        </p:txBody>
      </p:sp>
    </p:spTree>
    <p:extLst>
      <p:ext uri="{BB962C8B-B14F-4D97-AF65-F5344CB8AC3E}">
        <p14:creationId xmlns:p14="http://schemas.microsoft.com/office/powerpoint/2010/main" val="37051338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800" b="1" kern="1200" dirty="0" smtClean="0">
                <a:solidFill>
                  <a:schemeClr val="tx1"/>
                </a:solidFill>
                <a:effectLst/>
                <a:latin typeface="+mn-lt"/>
                <a:ea typeface="+mn-ea"/>
                <a:cs typeface="+mn-cs"/>
              </a:rPr>
              <a:t>CONCLUSION</a:t>
            </a:r>
          </a:p>
          <a:p>
            <a:endParaRPr lang="en-NZ" sz="1800" kern="1200" dirty="0" smtClean="0">
              <a:solidFill>
                <a:schemeClr val="tx1"/>
              </a:solidFill>
              <a:effectLst/>
              <a:latin typeface="+mn-lt"/>
              <a:ea typeface="+mn-ea"/>
              <a:cs typeface="+mn-cs"/>
            </a:endParaRPr>
          </a:p>
          <a:p>
            <a:r>
              <a:rPr lang="en-NZ" sz="1800" kern="1200" dirty="0" smtClean="0">
                <a:solidFill>
                  <a:schemeClr val="tx1"/>
                </a:solidFill>
                <a:effectLst/>
                <a:latin typeface="+mn-lt"/>
                <a:ea typeface="+mn-ea"/>
                <a:cs typeface="+mn-cs"/>
              </a:rPr>
              <a:t>It has been a pleasure to share with you some of our key successes during the year. Despite a challenging market and lower top-line revenues, we achieved net profit in excess of budget this year, and our strategies for the coming year place us well to achieve our growth targets.</a:t>
            </a:r>
          </a:p>
          <a:p>
            <a:r>
              <a:rPr lang="en-NZ" sz="1800" kern="1200" dirty="0" smtClean="0">
                <a:solidFill>
                  <a:schemeClr val="tx1"/>
                </a:solidFill>
                <a:effectLst/>
                <a:latin typeface="+mn-lt"/>
                <a:ea typeface="+mn-ea"/>
                <a:cs typeface="+mn-cs"/>
              </a:rPr>
              <a:t> </a:t>
            </a:r>
          </a:p>
          <a:p>
            <a:r>
              <a:rPr lang="en-NZ" sz="1800" kern="1200" dirty="0" smtClean="0">
                <a:solidFill>
                  <a:schemeClr val="tx1"/>
                </a:solidFill>
                <a:effectLst/>
                <a:latin typeface="+mn-lt"/>
                <a:ea typeface="+mn-ea"/>
                <a:cs typeface="+mn-cs"/>
              </a:rPr>
              <a:t> Of course, there have been many others.  These have been achieved through the hard work of our 760 staff and I would like to publicly thank them for their commitment and motivation during a year of change and transformation. I would also like to thank my management team for their leadership and energy, and the Board for their on-going support and direction.</a:t>
            </a:r>
          </a:p>
          <a:p>
            <a:r>
              <a:rPr lang="en-NZ" sz="1800" kern="1200" dirty="0" smtClean="0">
                <a:solidFill>
                  <a:schemeClr val="tx1"/>
                </a:solidFill>
                <a:effectLst/>
                <a:latin typeface="+mn-lt"/>
                <a:ea typeface="+mn-ea"/>
                <a:cs typeface="+mn-cs"/>
              </a:rPr>
              <a:t> </a:t>
            </a:r>
          </a:p>
          <a:p>
            <a:r>
              <a:rPr lang="en-NZ" sz="1800" kern="1200" dirty="0" smtClean="0">
                <a:solidFill>
                  <a:schemeClr val="tx1"/>
                </a:solidFill>
                <a:effectLst/>
                <a:latin typeface="+mn-lt"/>
                <a:ea typeface="+mn-ea"/>
                <a:cs typeface="+mn-cs"/>
              </a:rPr>
              <a:t>Board member Susan Huria will now speak about some of the People issues that have enabled the transformation of Airways to take place.</a:t>
            </a:r>
          </a:p>
          <a:p>
            <a:r>
              <a:rPr lang="en-NZ" sz="1800" kern="1200" dirty="0" smtClean="0">
                <a:solidFill>
                  <a:schemeClr val="tx1"/>
                </a:solidFill>
                <a:effectLst/>
                <a:latin typeface="+mn-lt"/>
                <a:ea typeface="+mn-ea"/>
                <a:cs typeface="+mn-cs"/>
              </a:rPr>
              <a:t> </a:t>
            </a:r>
          </a:p>
          <a:p>
            <a:endParaRPr lang="en-NZ" sz="1800" dirty="0"/>
          </a:p>
        </p:txBody>
      </p:sp>
      <p:sp>
        <p:nvSpPr>
          <p:cNvPr id="4" name="Slide Number Placeholder 3"/>
          <p:cNvSpPr>
            <a:spLocks noGrp="1"/>
          </p:cNvSpPr>
          <p:nvPr>
            <p:ph type="sldNum" sz="quarter" idx="10"/>
          </p:nvPr>
        </p:nvSpPr>
        <p:spPr/>
        <p:txBody>
          <a:bodyPr/>
          <a:lstStyle/>
          <a:p>
            <a:pPr>
              <a:defRPr/>
            </a:pPr>
            <a:fld id="{BC5D38EE-7DDD-4948-9588-3359911D32D8}" type="slidenum">
              <a:rPr lang="en-NZ" smtClean="0"/>
              <a:pPr>
                <a:defRPr/>
              </a:pPr>
              <a:t>17</a:t>
            </a:fld>
            <a:endParaRPr lang="en-NZ" dirty="0"/>
          </a:p>
        </p:txBody>
      </p:sp>
    </p:spTree>
    <p:extLst>
      <p:ext uri="{BB962C8B-B14F-4D97-AF65-F5344CB8AC3E}">
        <p14:creationId xmlns:p14="http://schemas.microsoft.com/office/powerpoint/2010/main" val="18701801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pPr>
              <a:defRPr/>
            </a:pPr>
            <a:fld id="{BC5D38EE-7DDD-4948-9588-3359911D32D8}" type="slidenum">
              <a:rPr lang="en-NZ" smtClean="0"/>
              <a:pPr>
                <a:defRPr/>
              </a:pPr>
              <a:t>18</a:t>
            </a:fld>
            <a:endParaRPr lang="en-NZ" dirty="0"/>
          </a:p>
        </p:txBody>
      </p:sp>
    </p:spTree>
    <p:extLst>
      <p:ext uri="{BB962C8B-B14F-4D97-AF65-F5344CB8AC3E}">
        <p14:creationId xmlns:p14="http://schemas.microsoft.com/office/powerpoint/2010/main" val="9452168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800" kern="1200" dirty="0" smtClean="0">
                <a:solidFill>
                  <a:schemeClr val="tx1"/>
                </a:solidFill>
                <a:effectLst/>
                <a:latin typeface="+mn-lt"/>
                <a:ea typeface="+mn-ea"/>
                <a:cs typeface="+mn-cs"/>
              </a:rPr>
              <a:t>Thank you Ed.</a:t>
            </a:r>
          </a:p>
          <a:p>
            <a:r>
              <a:rPr lang="en-NZ" sz="1800" kern="1200" dirty="0" smtClean="0">
                <a:solidFill>
                  <a:schemeClr val="tx1"/>
                </a:solidFill>
                <a:effectLst/>
                <a:latin typeface="+mn-lt"/>
                <a:ea typeface="+mn-ea"/>
                <a:cs typeface="+mn-cs"/>
              </a:rPr>
              <a:t> </a:t>
            </a:r>
          </a:p>
          <a:p>
            <a:r>
              <a:rPr lang="en-NZ" sz="1800" kern="1200" dirty="0" smtClean="0">
                <a:solidFill>
                  <a:schemeClr val="tx1"/>
                </a:solidFill>
                <a:effectLst/>
                <a:latin typeface="+mn-lt"/>
                <a:ea typeface="+mn-ea"/>
                <a:cs typeface="+mn-cs"/>
              </a:rPr>
              <a:t>This morning I’m pleased to tell you about some of the People issues in the business during the year. </a:t>
            </a:r>
          </a:p>
          <a:p>
            <a:r>
              <a:rPr lang="en-NZ" sz="1800" kern="1200" dirty="0" smtClean="0">
                <a:solidFill>
                  <a:schemeClr val="tx1"/>
                </a:solidFill>
                <a:effectLst/>
                <a:latin typeface="+mn-lt"/>
                <a:ea typeface="+mn-ea"/>
                <a:cs typeface="+mn-cs"/>
              </a:rPr>
              <a:t> </a:t>
            </a:r>
          </a:p>
          <a:p>
            <a:r>
              <a:rPr lang="en-NZ" sz="1800" kern="1200" dirty="0" smtClean="0">
                <a:solidFill>
                  <a:schemeClr val="tx1"/>
                </a:solidFill>
                <a:effectLst/>
                <a:latin typeface="+mn-lt"/>
                <a:ea typeface="+mn-ea"/>
                <a:cs typeface="+mn-cs"/>
              </a:rPr>
              <a:t>As both Ed and Susan have alluded to, it has been a year of transformation and growth. Change at the level and pace we’ve seen at Airways doesn’t happen without big impacts on the staff. </a:t>
            </a:r>
          </a:p>
          <a:p>
            <a:r>
              <a:rPr lang="en-NZ" sz="1800" kern="1200" dirty="0" smtClean="0">
                <a:solidFill>
                  <a:schemeClr val="tx1"/>
                </a:solidFill>
                <a:effectLst/>
                <a:latin typeface="+mn-lt"/>
                <a:ea typeface="+mn-ea"/>
                <a:cs typeface="+mn-cs"/>
              </a:rPr>
              <a:t> </a:t>
            </a:r>
          </a:p>
          <a:p>
            <a:r>
              <a:rPr lang="en-NZ" sz="1800" b="1" kern="1200" dirty="0" smtClean="0">
                <a:solidFill>
                  <a:schemeClr val="tx1"/>
                </a:solidFill>
                <a:effectLst/>
                <a:latin typeface="+mn-lt"/>
                <a:ea typeface="+mn-ea"/>
                <a:cs typeface="+mn-cs"/>
              </a:rPr>
              <a:t>19 new roles</a:t>
            </a:r>
          </a:p>
          <a:p>
            <a:endParaRPr lang="en-NZ" sz="1800" kern="1200" dirty="0" smtClean="0">
              <a:solidFill>
                <a:schemeClr val="tx1"/>
              </a:solidFill>
              <a:effectLst/>
              <a:latin typeface="+mn-lt"/>
              <a:ea typeface="+mn-ea"/>
              <a:cs typeface="+mn-cs"/>
            </a:endParaRPr>
          </a:p>
          <a:p>
            <a:r>
              <a:rPr lang="en-NZ" sz="1800" kern="1200" dirty="0" smtClean="0">
                <a:solidFill>
                  <a:schemeClr val="tx1"/>
                </a:solidFill>
                <a:effectLst/>
                <a:latin typeface="+mn-lt"/>
                <a:ea typeface="+mn-ea"/>
                <a:cs typeface="+mn-cs"/>
              </a:rPr>
              <a:t>The transformation project which kicked off on 1 July led to the creation of 19 new roles. These included two new general managers -  general manager of the new Global Services, Russell Hulstrom from Melbourne and General Manager of System Operator, Pauline Lamb from the UK. They joined existing GM Mark Loveard, who managed the transformation project, to run the three Airways businesses. </a:t>
            </a:r>
          </a:p>
          <a:p>
            <a:r>
              <a:rPr lang="en-NZ" sz="1800" kern="1200" dirty="0" smtClean="0">
                <a:solidFill>
                  <a:schemeClr val="tx1"/>
                </a:solidFill>
                <a:effectLst/>
                <a:latin typeface="+mn-lt"/>
                <a:ea typeface="+mn-ea"/>
                <a:cs typeface="+mn-cs"/>
              </a:rPr>
              <a:t> </a:t>
            </a:r>
          </a:p>
          <a:p>
            <a:r>
              <a:rPr lang="en-NZ" sz="1800" kern="1200" dirty="0" smtClean="0">
                <a:solidFill>
                  <a:schemeClr val="tx1"/>
                </a:solidFill>
                <a:effectLst/>
                <a:latin typeface="+mn-lt"/>
                <a:ea typeface="+mn-ea"/>
                <a:cs typeface="+mn-cs"/>
              </a:rPr>
              <a:t>For the remaining positions we undertook a thorough search, in many cases a global search, to find the most competent and experienced people for the roles.</a:t>
            </a:r>
          </a:p>
          <a:p>
            <a:r>
              <a:rPr lang="en-NZ" sz="1800" kern="1200" dirty="0" smtClean="0">
                <a:solidFill>
                  <a:schemeClr val="tx1"/>
                </a:solidFill>
                <a:effectLst/>
                <a:latin typeface="+mn-lt"/>
                <a:ea typeface="+mn-ea"/>
                <a:cs typeface="+mn-cs"/>
              </a:rPr>
              <a:t> </a:t>
            </a:r>
          </a:p>
          <a:p>
            <a:r>
              <a:rPr lang="en-NZ" sz="1800" kern="1200" dirty="0" smtClean="0">
                <a:solidFill>
                  <a:schemeClr val="tx1"/>
                </a:solidFill>
                <a:effectLst/>
                <a:latin typeface="+mn-lt"/>
                <a:ea typeface="+mn-ea"/>
                <a:cs typeface="+mn-cs"/>
              </a:rPr>
              <a:t>New roles were created in project management and we’re starting to reap the reward of having a dedicated project management office to support our ambitious capital expenditure programme. Our engineering and maintenance team has also been strengthened.</a:t>
            </a:r>
          </a:p>
          <a:p>
            <a:r>
              <a:rPr lang="en-NZ" sz="1800" kern="1200" dirty="0" smtClean="0">
                <a:solidFill>
                  <a:schemeClr val="tx1"/>
                </a:solidFill>
                <a:effectLst/>
                <a:latin typeface="+mn-lt"/>
                <a:ea typeface="+mn-ea"/>
                <a:cs typeface="+mn-cs"/>
              </a:rPr>
              <a:t> </a:t>
            </a:r>
          </a:p>
          <a:p>
            <a:r>
              <a:rPr lang="en-NZ" sz="1800" kern="1200" dirty="0" smtClean="0">
                <a:solidFill>
                  <a:schemeClr val="tx1"/>
                </a:solidFill>
                <a:effectLst/>
                <a:latin typeface="+mn-lt"/>
                <a:ea typeface="+mn-ea"/>
                <a:cs typeface="+mn-cs"/>
              </a:rPr>
              <a:t>New staff were appointed to Global Services, a team of experienced global marketers who can develop and package a unique set of products to take to potential customers around the world.  It is very early days for the global services team, with the last position filled just three months ago, but they are now in a position to fire ahead as a complete team.</a:t>
            </a:r>
          </a:p>
          <a:p>
            <a:r>
              <a:rPr lang="en-NZ" sz="1800" kern="1200" dirty="0" smtClean="0">
                <a:solidFill>
                  <a:schemeClr val="tx1"/>
                </a:solidFill>
                <a:effectLst/>
                <a:latin typeface="+mn-lt"/>
                <a:ea typeface="+mn-ea"/>
                <a:cs typeface="+mn-cs"/>
              </a:rPr>
              <a:t> </a:t>
            </a:r>
          </a:p>
          <a:p>
            <a:endParaRPr lang="en-NZ" sz="1800" dirty="0"/>
          </a:p>
        </p:txBody>
      </p:sp>
      <p:sp>
        <p:nvSpPr>
          <p:cNvPr id="4" name="Slide Number Placeholder 3"/>
          <p:cNvSpPr>
            <a:spLocks noGrp="1"/>
          </p:cNvSpPr>
          <p:nvPr>
            <p:ph type="sldNum" sz="quarter" idx="10"/>
          </p:nvPr>
        </p:nvSpPr>
        <p:spPr/>
        <p:txBody>
          <a:bodyPr/>
          <a:lstStyle/>
          <a:p>
            <a:pPr>
              <a:defRPr/>
            </a:pPr>
            <a:fld id="{BC5D38EE-7DDD-4948-9588-3359911D32D8}" type="slidenum">
              <a:rPr lang="en-NZ" smtClean="0"/>
              <a:pPr>
                <a:defRPr/>
              </a:pPr>
              <a:t>19</a:t>
            </a:fld>
            <a:endParaRPr lang="en-NZ" dirty="0"/>
          </a:p>
        </p:txBody>
      </p:sp>
    </p:spTree>
    <p:extLst>
      <p:ext uri="{BB962C8B-B14F-4D97-AF65-F5344CB8AC3E}">
        <p14:creationId xmlns:p14="http://schemas.microsoft.com/office/powerpoint/2010/main" val="4192063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pPr>
              <a:defRPr/>
            </a:pPr>
            <a:fld id="{BC5D38EE-7DDD-4948-9588-3359911D32D8}" type="slidenum">
              <a:rPr lang="en-NZ" smtClean="0"/>
              <a:pPr>
                <a:defRPr/>
              </a:pPr>
              <a:t>2</a:t>
            </a:fld>
            <a:endParaRPr lang="en-NZ" dirty="0"/>
          </a:p>
        </p:txBody>
      </p:sp>
    </p:spTree>
    <p:extLst>
      <p:ext uri="{BB962C8B-B14F-4D97-AF65-F5344CB8AC3E}">
        <p14:creationId xmlns:p14="http://schemas.microsoft.com/office/powerpoint/2010/main" val="14464063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800" b="1" kern="1200" dirty="0" smtClean="0">
                <a:solidFill>
                  <a:schemeClr val="tx1"/>
                </a:solidFill>
                <a:effectLst/>
                <a:latin typeface="+mn-lt"/>
                <a:ea typeface="+mn-ea"/>
                <a:cs typeface="+mn-cs"/>
              </a:rPr>
              <a:t>Performance objectives</a:t>
            </a:r>
            <a:endParaRPr lang="en-NZ" sz="1800" kern="1200" dirty="0" smtClean="0">
              <a:solidFill>
                <a:schemeClr val="tx1"/>
              </a:solidFill>
              <a:effectLst/>
              <a:latin typeface="+mn-lt"/>
              <a:ea typeface="+mn-ea"/>
              <a:cs typeface="+mn-cs"/>
            </a:endParaRPr>
          </a:p>
          <a:p>
            <a:r>
              <a:rPr lang="en-NZ" sz="1800" kern="1200" dirty="0" smtClean="0">
                <a:solidFill>
                  <a:schemeClr val="tx1"/>
                </a:solidFill>
                <a:effectLst/>
                <a:latin typeface="+mn-lt"/>
                <a:ea typeface="+mn-ea"/>
                <a:cs typeface="+mn-cs"/>
              </a:rPr>
              <a:t>During the year we achieved a great business performance milestone. 100% of staff who are on individual employment agreements now have performance management plans and incentives in place. Putting our IEA staff on performance management arrangements is starting to drive and reward positive behaviours, attitudes and outcomes.</a:t>
            </a:r>
          </a:p>
          <a:p>
            <a:endParaRPr lang="en-NZ" sz="1800" kern="1200" dirty="0" smtClean="0">
              <a:solidFill>
                <a:schemeClr val="tx1"/>
              </a:solidFill>
              <a:effectLst/>
              <a:latin typeface="+mn-lt"/>
              <a:ea typeface="+mn-ea"/>
              <a:cs typeface="+mn-cs"/>
            </a:endParaRPr>
          </a:p>
          <a:p>
            <a:r>
              <a:rPr lang="en-NZ" sz="1800" kern="1200" dirty="0" smtClean="0">
                <a:solidFill>
                  <a:schemeClr val="tx1"/>
                </a:solidFill>
                <a:effectLst/>
                <a:latin typeface="+mn-lt"/>
                <a:ea typeface="+mn-ea"/>
                <a:cs typeface="+mn-cs"/>
              </a:rPr>
              <a:t>The Board is assured that the business goals of the company have cascaded through the organisation with all staff working together to reach pre-agreed objectives.   </a:t>
            </a:r>
          </a:p>
          <a:p>
            <a:r>
              <a:rPr lang="en-NZ" sz="1800" kern="1200" dirty="0" smtClean="0">
                <a:solidFill>
                  <a:schemeClr val="tx1"/>
                </a:solidFill>
                <a:effectLst/>
                <a:latin typeface="+mn-lt"/>
                <a:ea typeface="+mn-ea"/>
                <a:cs typeface="+mn-cs"/>
              </a:rPr>
              <a:t> </a:t>
            </a:r>
          </a:p>
          <a:p>
            <a:r>
              <a:rPr lang="en-NZ" sz="1800" b="1" kern="1200" dirty="0" smtClean="0">
                <a:solidFill>
                  <a:schemeClr val="tx1"/>
                </a:solidFill>
                <a:effectLst/>
                <a:latin typeface="+mn-lt"/>
                <a:ea typeface="+mn-ea"/>
                <a:cs typeface="+mn-cs"/>
              </a:rPr>
              <a:t>Staff engagement survey</a:t>
            </a:r>
            <a:endParaRPr lang="en-NZ" sz="1800" kern="1200" dirty="0" smtClean="0">
              <a:solidFill>
                <a:schemeClr val="tx1"/>
              </a:solidFill>
              <a:effectLst/>
              <a:latin typeface="+mn-lt"/>
              <a:ea typeface="+mn-ea"/>
              <a:cs typeface="+mn-cs"/>
            </a:endParaRPr>
          </a:p>
          <a:p>
            <a:r>
              <a:rPr lang="en-NZ" sz="1800" kern="1200" dirty="0" smtClean="0">
                <a:solidFill>
                  <a:schemeClr val="tx1"/>
                </a:solidFill>
                <a:effectLst/>
                <a:latin typeface="+mn-lt"/>
                <a:ea typeface="+mn-ea"/>
                <a:cs typeface="+mn-cs"/>
              </a:rPr>
              <a:t>Every year Airways undertakes a Staff Engagement Survey.  Given the amount of change in the business it is perhaps not surprising that engagement fell from 74% to 70%.  However, it was a strong wakeup call to both the Board and to senior managers that we need to make sure that we are bringing our staff on the transformation journey with us.</a:t>
            </a:r>
          </a:p>
          <a:p>
            <a:endParaRPr lang="en-NZ" sz="1800" kern="1200" dirty="0" smtClean="0">
              <a:solidFill>
                <a:schemeClr val="tx1"/>
              </a:solidFill>
              <a:effectLst/>
              <a:latin typeface="+mn-lt"/>
              <a:ea typeface="+mn-ea"/>
              <a:cs typeface="+mn-cs"/>
            </a:endParaRPr>
          </a:p>
          <a:p>
            <a:r>
              <a:rPr lang="en-NZ" sz="1800" kern="1200" dirty="0" smtClean="0">
                <a:solidFill>
                  <a:schemeClr val="tx1"/>
                </a:solidFill>
                <a:effectLst/>
                <a:latin typeface="+mn-lt"/>
                <a:ea typeface="+mn-ea"/>
                <a:cs typeface="+mn-cs"/>
              </a:rPr>
              <a:t>In response,</a:t>
            </a:r>
            <a:r>
              <a:rPr lang="en-NZ" sz="1800" kern="1200" baseline="0" dirty="0" smtClean="0">
                <a:solidFill>
                  <a:schemeClr val="tx1"/>
                </a:solidFill>
                <a:effectLst/>
                <a:latin typeface="+mn-lt"/>
                <a:ea typeface="+mn-ea"/>
                <a:cs typeface="+mn-cs"/>
              </a:rPr>
              <a:t> a n</a:t>
            </a:r>
            <a:r>
              <a:rPr lang="en-NZ" sz="1800" kern="1200" dirty="0" smtClean="0">
                <a:solidFill>
                  <a:schemeClr val="tx1"/>
                </a:solidFill>
                <a:effectLst/>
                <a:latin typeface="+mn-lt"/>
                <a:ea typeface="+mn-ea"/>
                <a:cs typeface="+mn-cs"/>
              </a:rPr>
              <a:t>ew People strategy has been created, not driven by the HR team or the executive, but driven by the 75 leaders in the business. The strategy has four pillars – belonging, leadership, talent and performance.</a:t>
            </a:r>
          </a:p>
          <a:p>
            <a:endParaRPr lang="en-NZ" sz="1800" dirty="0"/>
          </a:p>
        </p:txBody>
      </p:sp>
      <p:sp>
        <p:nvSpPr>
          <p:cNvPr id="4" name="Slide Number Placeholder 3"/>
          <p:cNvSpPr>
            <a:spLocks noGrp="1"/>
          </p:cNvSpPr>
          <p:nvPr>
            <p:ph type="sldNum" sz="quarter" idx="10"/>
          </p:nvPr>
        </p:nvSpPr>
        <p:spPr/>
        <p:txBody>
          <a:bodyPr/>
          <a:lstStyle/>
          <a:p>
            <a:pPr>
              <a:defRPr/>
            </a:pPr>
            <a:fld id="{BC5D38EE-7DDD-4948-9588-3359911D32D8}" type="slidenum">
              <a:rPr lang="en-NZ" smtClean="0"/>
              <a:pPr>
                <a:defRPr/>
              </a:pPr>
              <a:t>20</a:t>
            </a:fld>
            <a:endParaRPr lang="en-NZ" dirty="0"/>
          </a:p>
        </p:txBody>
      </p:sp>
    </p:spTree>
    <p:extLst>
      <p:ext uri="{BB962C8B-B14F-4D97-AF65-F5344CB8AC3E}">
        <p14:creationId xmlns:p14="http://schemas.microsoft.com/office/powerpoint/2010/main" val="2460924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800" b="1" kern="1200" dirty="0" smtClean="0">
                <a:solidFill>
                  <a:schemeClr val="tx1"/>
                </a:solidFill>
                <a:effectLst/>
                <a:latin typeface="+mn-lt"/>
                <a:ea typeface="+mn-ea"/>
                <a:cs typeface="+mn-cs"/>
              </a:rPr>
              <a:t>Moving forward</a:t>
            </a:r>
          </a:p>
          <a:p>
            <a:endParaRPr lang="en-NZ" sz="1800" kern="1200" dirty="0" smtClean="0">
              <a:solidFill>
                <a:schemeClr val="tx1"/>
              </a:solidFill>
              <a:effectLst/>
              <a:latin typeface="+mn-lt"/>
              <a:ea typeface="+mn-ea"/>
              <a:cs typeface="+mn-cs"/>
            </a:endParaRPr>
          </a:p>
          <a:p>
            <a:r>
              <a:rPr lang="en-NZ" sz="1800" kern="1200" dirty="0" smtClean="0">
                <a:solidFill>
                  <a:schemeClr val="tx1"/>
                </a:solidFill>
                <a:effectLst/>
                <a:latin typeface="+mn-lt"/>
                <a:ea typeface="+mn-ea"/>
                <a:cs typeface="+mn-cs"/>
              </a:rPr>
              <a:t>I’ll now hand over to Susan Putt for a brief audit and finance</a:t>
            </a:r>
            <a:r>
              <a:rPr lang="en-NZ" sz="1800" kern="1200" baseline="0" dirty="0" smtClean="0">
                <a:solidFill>
                  <a:schemeClr val="tx1"/>
                </a:solidFill>
                <a:effectLst/>
                <a:latin typeface="+mn-lt"/>
                <a:ea typeface="+mn-ea"/>
                <a:cs typeface="+mn-cs"/>
              </a:rPr>
              <a:t> update.</a:t>
            </a:r>
            <a:r>
              <a:rPr lang="en-NZ" sz="1800" kern="1200" dirty="0" smtClean="0">
                <a:solidFill>
                  <a:schemeClr val="tx1"/>
                </a:solidFill>
                <a:effectLst/>
                <a:latin typeface="+mn-lt"/>
                <a:ea typeface="+mn-ea"/>
                <a:cs typeface="+mn-cs"/>
              </a:rPr>
              <a:t> </a:t>
            </a:r>
          </a:p>
          <a:p>
            <a:endParaRPr lang="en-NZ" sz="1800" b="1" dirty="0"/>
          </a:p>
        </p:txBody>
      </p:sp>
      <p:sp>
        <p:nvSpPr>
          <p:cNvPr id="4" name="Slide Number Placeholder 3"/>
          <p:cNvSpPr>
            <a:spLocks noGrp="1"/>
          </p:cNvSpPr>
          <p:nvPr>
            <p:ph type="sldNum" sz="quarter" idx="10"/>
          </p:nvPr>
        </p:nvSpPr>
        <p:spPr/>
        <p:txBody>
          <a:bodyPr/>
          <a:lstStyle/>
          <a:p>
            <a:pPr>
              <a:defRPr/>
            </a:pPr>
            <a:fld id="{BC5D38EE-7DDD-4948-9588-3359911D32D8}" type="slidenum">
              <a:rPr lang="en-NZ" smtClean="0"/>
              <a:pPr>
                <a:defRPr/>
              </a:pPr>
              <a:t>21</a:t>
            </a:fld>
            <a:endParaRPr lang="en-NZ" dirty="0"/>
          </a:p>
        </p:txBody>
      </p:sp>
    </p:spTree>
    <p:extLst>
      <p:ext uri="{BB962C8B-B14F-4D97-AF65-F5344CB8AC3E}">
        <p14:creationId xmlns:p14="http://schemas.microsoft.com/office/powerpoint/2010/main" val="11445722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800" kern="1200" dirty="0" smtClean="0">
                <a:solidFill>
                  <a:schemeClr val="tx1"/>
                </a:solidFill>
                <a:effectLst/>
                <a:latin typeface="+mn-lt"/>
                <a:ea typeface="+mn-ea"/>
                <a:cs typeface="+mn-cs"/>
              </a:rPr>
              <a:t>Thank you Susan.  I’m Susan Putt, chair of the audit and finance committee.</a:t>
            </a:r>
          </a:p>
          <a:p>
            <a:r>
              <a:rPr lang="en-NZ" sz="1800" kern="1200" dirty="0" smtClean="0">
                <a:solidFill>
                  <a:schemeClr val="tx1"/>
                </a:solidFill>
                <a:effectLst/>
                <a:latin typeface="+mn-lt"/>
                <a:ea typeface="+mn-ea"/>
                <a:cs typeface="+mn-cs"/>
              </a:rPr>
              <a:t> </a:t>
            </a:r>
          </a:p>
          <a:p>
            <a:r>
              <a:rPr lang="en-NZ" sz="1800" kern="1200" dirty="0" smtClean="0">
                <a:solidFill>
                  <a:schemeClr val="tx1"/>
                </a:solidFill>
                <a:effectLst/>
                <a:latin typeface="+mn-lt"/>
                <a:ea typeface="+mn-ea"/>
                <a:cs typeface="+mn-cs"/>
              </a:rPr>
              <a:t>It’s been another full year for the committee, with some unique challenges. Susan Paterson mentioned to you the QTE lease, which lead to an increase in NOPAT of $12.8 million. </a:t>
            </a:r>
          </a:p>
          <a:p>
            <a:endParaRPr lang="en-NZ" sz="1800" dirty="0"/>
          </a:p>
        </p:txBody>
      </p:sp>
      <p:sp>
        <p:nvSpPr>
          <p:cNvPr id="4" name="Slide Number Placeholder 3"/>
          <p:cNvSpPr>
            <a:spLocks noGrp="1"/>
          </p:cNvSpPr>
          <p:nvPr>
            <p:ph type="sldNum" sz="quarter" idx="10"/>
          </p:nvPr>
        </p:nvSpPr>
        <p:spPr/>
        <p:txBody>
          <a:bodyPr/>
          <a:lstStyle/>
          <a:p>
            <a:pPr>
              <a:defRPr/>
            </a:pPr>
            <a:fld id="{BC5D38EE-7DDD-4948-9588-3359911D32D8}" type="slidenum">
              <a:rPr lang="en-NZ" smtClean="0"/>
              <a:pPr>
                <a:defRPr/>
              </a:pPr>
              <a:t>22</a:t>
            </a:fld>
            <a:endParaRPr lang="en-NZ" dirty="0"/>
          </a:p>
        </p:txBody>
      </p:sp>
    </p:spTree>
    <p:extLst>
      <p:ext uri="{BB962C8B-B14F-4D97-AF65-F5344CB8AC3E}">
        <p14:creationId xmlns:p14="http://schemas.microsoft.com/office/powerpoint/2010/main" val="9452168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800" b="1" kern="1200" dirty="0" smtClean="0">
                <a:solidFill>
                  <a:schemeClr val="tx1"/>
                </a:solidFill>
                <a:effectLst/>
                <a:latin typeface="+mn-lt"/>
                <a:ea typeface="+mn-ea"/>
                <a:cs typeface="+mn-cs"/>
              </a:rPr>
              <a:t>QTE lease</a:t>
            </a:r>
          </a:p>
          <a:p>
            <a:r>
              <a:rPr lang="en-NZ" sz="1800" kern="1200" dirty="0" smtClean="0">
                <a:solidFill>
                  <a:schemeClr val="tx1"/>
                </a:solidFill>
                <a:effectLst/>
                <a:latin typeface="+mn-lt"/>
                <a:ea typeface="+mn-ea"/>
                <a:cs typeface="+mn-cs"/>
              </a:rPr>
              <a:t>By way of background, earlier in the 2000s Airways entered into a cross border lease of Skyline Air Traffic Management System and Surveillance Systems equipment. The arrangement was for 24 years and was to expire in 2027.</a:t>
            </a:r>
          </a:p>
          <a:p>
            <a:r>
              <a:rPr lang="en-NZ" sz="1800" kern="1200" dirty="0" smtClean="0">
                <a:solidFill>
                  <a:schemeClr val="tx1"/>
                </a:solidFill>
                <a:effectLst/>
                <a:latin typeface="+mn-lt"/>
                <a:ea typeface="+mn-ea"/>
                <a:cs typeface="+mn-cs"/>
              </a:rPr>
              <a:t> </a:t>
            </a:r>
          </a:p>
          <a:p>
            <a:r>
              <a:rPr lang="en-NZ" sz="1800" kern="1200" dirty="0" smtClean="0">
                <a:solidFill>
                  <a:schemeClr val="tx1"/>
                </a:solidFill>
                <a:effectLst/>
                <a:latin typeface="+mn-lt"/>
                <a:ea typeface="+mn-ea"/>
                <a:cs typeface="+mn-cs"/>
              </a:rPr>
              <a:t>Airways successfully terminated this lease early in July 2012 at a time when market conditions were at a favourable position, as you can see in the slide. Specifically the exit value was linked to the return on United States (US) long term treasury bonds and Airways managed to exit the lease at the optimal time when US treasury rates were at an all time low.</a:t>
            </a:r>
          </a:p>
          <a:p>
            <a:r>
              <a:rPr lang="en-NZ" sz="1800" kern="1200" dirty="0" smtClean="0">
                <a:solidFill>
                  <a:schemeClr val="tx1"/>
                </a:solidFill>
                <a:effectLst/>
                <a:latin typeface="+mn-lt"/>
                <a:ea typeface="+mn-ea"/>
                <a:cs typeface="+mn-cs"/>
              </a:rPr>
              <a:t> </a:t>
            </a:r>
          </a:p>
          <a:p>
            <a:r>
              <a:rPr lang="en-NZ" sz="1800" kern="1200" dirty="0" smtClean="0">
                <a:solidFill>
                  <a:schemeClr val="tx1"/>
                </a:solidFill>
                <a:effectLst/>
                <a:latin typeface="+mn-lt"/>
                <a:ea typeface="+mn-ea"/>
                <a:cs typeface="+mn-cs"/>
              </a:rPr>
              <a:t>As I mentioned, the termination resulted in an increase in NOPAT of $12.8 million during the financial year with the release of deferred income from Airways balance sheet. The early termination provides Airways with more financial certainty and flexibility in progressing with next generation infrastructure investment.    </a:t>
            </a:r>
          </a:p>
          <a:p>
            <a:endParaRPr lang="en-NZ" sz="1800" dirty="0"/>
          </a:p>
        </p:txBody>
      </p:sp>
      <p:sp>
        <p:nvSpPr>
          <p:cNvPr id="4" name="Slide Number Placeholder 3"/>
          <p:cNvSpPr>
            <a:spLocks noGrp="1"/>
          </p:cNvSpPr>
          <p:nvPr>
            <p:ph type="sldNum" sz="quarter" idx="10"/>
          </p:nvPr>
        </p:nvSpPr>
        <p:spPr/>
        <p:txBody>
          <a:bodyPr/>
          <a:lstStyle/>
          <a:p>
            <a:pPr>
              <a:defRPr/>
            </a:pPr>
            <a:fld id="{BC5D38EE-7DDD-4948-9588-3359911D32D8}" type="slidenum">
              <a:rPr lang="en-NZ" smtClean="0"/>
              <a:pPr>
                <a:defRPr/>
              </a:pPr>
              <a:t>23</a:t>
            </a:fld>
            <a:endParaRPr lang="en-NZ" dirty="0"/>
          </a:p>
        </p:txBody>
      </p:sp>
    </p:spTree>
    <p:extLst>
      <p:ext uri="{BB962C8B-B14F-4D97-AF65-F5344CB8AC3E}">
        <p14:creationId xmlns:p14="http://schemas.microsoft.com/office/powerpoint/2010/main" val="9831875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800" b="1" kern="1200" dirty="0" smtClean="0">
                <a:solidFill>
                  <a:schemeClr val="tx1"/>
                </a:solidFill>
                <a:effectLst/>
                <a:latin typeface="+mn-lt"/>
                <a:ea typeface="+mn-ea"/>
                <a:cs typeface="+mn-cs"/>
              </a:rPr>
              <a:t>Project BAIT</a:t>
            </a:r>
            <a:endParaRPr lang="en-NZ" sz="1800" kern="1200" dirty="0" smtClean="0">
              <a:solidFill>
                <a:schemeClr val="tx1"/>
              </a:solidFill>
              <a:effectLst/>
              <a:latin typeface="+mn-lt"/>
              <a:ea typeface="+mn-ea"/>
              <a:cs typeface="+mn-cs"/>
            </a:endParaRPr>
          </a:p>
          <a:p>
            <a:r>
              <a:rPr lang="en-NZ" sz="1800" kern="1200" dirty="0" smtClean="0">
                <a:solidFill>
                  <a:schemeClr val="tx1"/>
                </a:solidFill>
                <a:effectLst/>
                <a:latin typeface="+mn-lt"/>
                <a:ea typeface="+mn-ea"/>
                <a:cs typeface="+mn-cs"/>
              </a:rPr>
              <a:t>One of the capital projects that hasn’t been mentioned so far is Project BAIT. Project BAIT - Bringing Airways Information Together – is a one-in-20-year overhaul of our financial management systems to deliver world class, best practice financial services to the business. </a:t>
            </a:r>
          </a:p>
          <a:p>
            <a:r>
              <a:rPr lang="en-NZ" sz="1800" kern="1200" dirty="0" smtClean="0">
                <a:solidFill>
                  <a:schemeClr val="tx1"/>
                </a:solidFill>
                <a:effectLst/>
                <a:latin typeface="+mn-lt"/>
                <a:ea typeface="+mn-ea"/>
                <a:cs typeface="+mn-cs"/>
              </a:rPr>
              <a:t> </a:t>
            </a:r>
          </a:p>
          <a:p>
            <a:r>
              <a:rPr lang="en-NZ" sz="1800" kern="1200" dirty="0" smtClean="0">
                <a:solidFill>
                  <a:schemeClr val="tx1"/>
                </a:solidFill>
                <a:effectLst/>
                <a:latin typeface="+mn-lt"/>
                <a:ea typeface="+mn-ea"/>
                <a:cs typeface="+mn-cs"/>
              </a:rPr>
              <a:t>The design and implementation phase began in February 2013, and the system is scheduled to go live in just one week.  Once the project is complete and the new finance system goes live, Airways processes will be simpler and faster and staff will have easy access to reports and real time information.</a:t>
            </a:r>
          </a:p>
          <a:p>
            <a:r>
              <a:rPr lang="en-NZ" sz="1800" kern="1200" dirty="0" smtClean="0">
                <a:solidFill>
                  <a:schemeClr val="tx1"/>
                </a:solidFill>
                <a:effectLst/>
                <a:latin typeface="+mn-lt"/>
                <a:ea typeface="+mn-ea"/>
                <a:cs typeface="+mn-cs"/>
              </a:rPr>
              <a:t> </a:t>
            </a:r>
          </a:p>
          <a:p>
            <a:r>
              <a:rPr lang="en-NZ" sz="1800" b="1" kern="1200" dirty="0" smtClean="0">
                <a:solidFill>
                  <a:schemeClr val="tx1"/>
                </a:solidFill>
                <a:effectLst/>
                <a:latin typeface="+mn-lt"/>
                <a:ea typeface="+mn-ea"/>
                <a:cs typeface="+mn-cs"/>
              </a:rPr>
              <a:t> </a:t>
            </a:r>
            <a:endParaRPr lang="en-NZ" sz="1800" kern="1200" dirty="0" smtClean="0">
              <a:solidFill>
                <a:schemeClr val="tx1"/>
              </a:solidFill>
              <a:effectLst/>
              <a:latin typeface="+mn-lt"/>
              <a:ea typeface="+mn-ea"/>
              <a:cs typeface="+mn-cs"/>
            </a:endParaRPr>
          </a:p>
          <a:p>
            <a:r>
              <a:rPr lang="en-NZ" sz="1800" b="1" kern="1200" dirty="0" smtClean="0">
                <a:solidFill>
                  <a:schemeClr val="tx1"/>
                </a:solidFill>
                <a:effectLst/>
                <a:latin typeface="+mn-lt"/>
                <a:ea typeface="+mn-ea"/>
                <a:cs typeface="+mn-cs"/>
              </a:rPr>
              <a:t>Audit Result &amp; Excellence rating</a:t>
            </a:r>
            <a:endParaRPr lang="en-NZ" sz="1800" kern="1200" dirty="0" smtClean="0">
              <a:solidFill>
                <a:schemeClr val="tx1"/>
              </a:solidFill>
              <a:effectLst/>
              <a:latin typeface="+mn-lt"/>
              <a:ea typeface="+mn-ea"/>
              <a:cs typeface="+mn-cs"/>
            </a:endParaRPr>
          </a:p>
          <a:p>
            <a:endParaRPr lang="en-NZ" sz="1800" kern="1200" dirty="0" smtClean="0">
              <a:solidFill>
                <a:schemeClr val="tx1"/>
              </a:solidFill>
              <a:effectLst/>
              <a:latin typeface="+mn-lt"/>
              <a:ea typeface="+mn-ea"/>
              <a:cs typeface="+mn-cs"/>
            </a:endParaRPr>
          </a:p>
          <a:p>
            <a:r>
              <a:rPr lang="en-NZ" sz="1800" kern="1200" dirty="0" smtClean="0">
                <a:solidFill>
                  <a:schemeClr val="tx1"/>
                </a:solidFill>
                <a:effectLst/>
                <a:latin typeface="+mn-lt"/>
                <a:ea typeface="+mn-ea"/>
                <a:cs typeface="+mn-cs"/>
              </a:rPr>
              <a:t>A milestone for the year was achieving the top rating from the Office of the Auditor General for Airways’ Management Control Environment and also for our Financial Information Systems and Controls.</a:t>
            </a:r>
          </a:p>
          <a:p>
            <a:r>
              <a:rPr lang="en-NZ" sz="1800" kern="1200" dirty="0" smtClean="0">
                <a:solidFill>
                  <a:schemeClr val="tx1"/>
                </a:solidFill>
                <a:effectLst/>
                <a:latin typeface="+mn-lt"/>
                <a:ea typeface="+mn-ea"/>
                <a:cs typeface="+mn-cs"/>
              </a:rPr>
              <a:t>Both our management and financial systems are now at the top rating level provided by our external auditors. This has topped off a successful year for Airways from an audit and finance perspective.</a:t>
            </a:r>
          </a:p>
          <a:p>
            <a:r>
              <a:rPr lang="en-NZ" sz="1800" kern="1200" dirty="0" smtClean="0">
                <a:solidFill>
                  <a:schemeClr val="tx1"/>
                </a:solidFill>
                <a:effectLst/>
                <a:latin typeface="+mn-lt"/>
                <a:ea typeface="+mn-ea"/>
                <a:cs typeface="+mn-cs"/>
              </a:rPr>
              <a:t> </a:t>
            </a:r>
          </a:p>
          <a:p>
            <a:r>
              <a:rPr lang="en-NZ" sz="1800" kern="1200" dirty="0" smtClean="0">
                <a:solidFill>
                  <a:schemeClr val="tx1"/>
                </a:solidFill>
                <a:effectLst/>
                <a:latin typeface="+mn-lt"/>
                <a:ea typeface="+mn-ea"/>
                <a:cs typeface="+mn-cs"/>
              </a:rPr>
              <a:t>Dave Park, the chair of our safety committee will now give you a brief update on Airways safety activities.</a:t>
            </a:r>
          </a:p>
          <a:p>
            <a:r>
              <a:rPr lang="en-NZ" sz="1800" b="1" kern="1200" dirty="0" smtClean="0">
                <a:solidFill>
                  <a:schemeClr val="tx1"/>
                </a:solidFill>
                <a:effectLst/>
                <a:latin typeface="+mn-lt"/>
                <a:ea typeface="+mn-ea"/>
                <a:cs typeface="+mn-cs"/>
              </a:rPr>
              <a:t> </a:t>
            </a:r>
            <a:endParaRPr lang="en-NZ" sz="1800" kern="1200" dirty="0" smtClean="0">
              <a:solidFill>
                <a:schemeClr val="tx1"/>
              </a:solidFill>
              <a:effectLst/>
              <a:latin typeface="+mn-lt"/>
              <a:ea typeface="+mn-ea"/>
              <a:cs typeface="+mn-cs"/>
            </a:endParaRPr>
          </a:p>
          <a:p>
            <a:endParaRPr lang="en-NZ" sz="1800" dirty="0"/>
          </a:p>
        </p:txBody>
      </p:sp>
      <p:sp>
        <p:nvSpPr>
          <p:cNvPr id="4" name="Slide Number Placeholder 3"/>
          <p:cNvSpPr>
            <a:spLocks noGrp="1"/>
          </p:cNvSpPr>
          <p:nvPr>
            <p:ph type="sldNum" sz="quarter" idx="10"/>
          </p:nvPr>
        </p:nvSpPr>
        <p:spPr/>
        <p:txBody>
          <a:bodyPr/>
          <a:lstStyle/>
          <a:p>
            <a:pPr>
              <a:defRPr/>
            </a:pPr>
            <a:fld id="{BC5D38EE-7DDD-4948-9588-3359911D32D8}" type="slidenum">
              <a:rPr lang="en-NZ" smtClean="0"/>
              <a:pPr>
                <a:defRPr/>
              </a:pPr>
              <a:t>24</a:t>
            </a:fld>
            <a:endParaRPr lang="en-NZ" dirty="0"/>
          </a:p>
        </p:txBody>
      </p:sp>
    </p:spTree>
    <p:extLst>
      <p:ext uri="{BB962C8B-B14F-4D97-AF65-F5344CB8AC3E}">
        <p14:creationId xmlns:p14="http://schemas.microsoft.com/office/powerpoint/2010/main" val="31751104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800" kern="1200" dirty="0" smtClean="0">
                <a:solidFill>
                  <a:schemeClr val="tx1"/>
                </a:solidFill>
                <a:effectLst/>
                <a:latin typeface="+mn-lt"/>
                <a:ea typeface="+mn-ea"/>
                <a:cs typeface="+mn-cs"/>
              </a:rPr>
              <a:t>Hello,</a:t>
            </a:r>
            <a:r>
              <a:rPr lang="en-NZ" sz="1800" kern="1200" baseline="0" dirty="0" smtClean="0">
                <a:solidFill>
                  <a:schemeClr val="tx1"/>
                </a:solidFill>
                <a:effectLst/>
                <a:latin typeface="+mn-lt"/>
                <a:ea typeface="+mn-ea"/>
                <a:cs typeface="+mn-cs"/>
              </a:rPr>
              <a:t> I’m David Park, chair of the Safety committee.</a:t>
            </a:r>
            <a:endParaRPr lang="en-NZ" sz="1800" kern="1200" dirty="0" smtClean="0">
              <a:solidFill>
                <a:schemeClr val="tx1"/>
              </a:solidFill>
              <a:effectLst/>
              <a:latin typeface="+mn-lt"/>
              <a:ea typeface="+mn-ea"/>
              <a:cs typeface="+mn-cs"/>
            </a:endParaRPr>
          </a:p>
          <a:p>
            <a:endParaRPr lang="en-NZ" sz="1800" kern="1200" dirty="0" smtClean="0">
              <a:solidFill>
                <a:schemeClr val="tx1"/>
              </a:solidFill>
              <a:effectLst/>
              <a:latin typeface="+mn-lt"/>
              <a:ea typeface="+mn-ea"/>
              <a:cs typeface="+mn-cs"/>
            </a:endParaRPr>
          </a:p>
          <a:p>
            <a:r>
              <a:rPr lang="en-NZ" sz="1800" kern="1200" dirty="0" smtClean="0">
                <a:solidFill>
                  <a:schemeClr val="tx1"/>
                </a:solidFill>
                <a:effectLst/>
                <a:latin typeface="+mn-lt"/>
                <a:ea typeface="+mn-ea"/>
                <a:cs typeface="+mn-cs"/>
              </a:rPr>
              <a:t>During a year of considerable change for Airways, safety has remained at the forefront of our minds.  </a:t>
            </a:r>
          </a:p>
          <a:p>
            <a:endParaRPr lang="en-NZ" sz="1800" kern="1200" dirty="0" smtClean="0">
              <a:solidFill>
                <a:schemeClr val="tx1"/>
              </a:solidFill>
              <a:effectLst/>
              <a:latin typeface="+mn-lt"/>
              <a:ea typeface="+mn-ea"/>
              <a:cs typeface="+mn-cs"/>
            </a:endParaRPr>
          </a:p>
          <a:p>
            <a:r>
              <a:rPr lang="en-NZ" sz="1800" kern="1200" dirty="0" smtClean="0">
                <a:solidFill>
                  <a:schemeClr val="tx1"/>
                </a:solidFill>
                <a:effectLst/>
                <a:latin typeface="+mn-lt"/>
                <a:ea typeface="+mn-ea"/>
                <a:cs typeface="+mn-cs"/>
              </a:rPr>
              <a:t>The key milestone for the year was ensuring no high risk safety incidents attributable to Airways performance. This is the result that we strive for every year and the Board is unrelenting in its expectation of this achievement.</a:t>
            </a:r>
          </a:p>
          <a:p>
            <a:endParaRPr lang="en-NZ" sz="1800" kern="1200" dirty="0" smtClean="0">
              <a:solidFill>
                <a:schemeClr val="tx1"/>
              </a:solidFill>
              <a:effectLst/>
              <a:latin typeface="+mn-lt"/>
              <a:ea typeface="+mn-ea"/>
              <a:cs typeface="+mn-cs"/>
            </a:endParaRPr>
          </a:p>
          <a:p>
            <a:r>
              <a:rPr lang="en-NZ" sz="1800" kern="1200" dirty="0" smtClean="0">
                <a:solidFill>
                  <a:schemeClr val="tx1"/>
                </a:solidFill>
                <a:effectLst/>
                <a:latin typeface="+mn-lt"/>
                <a:ea typeface="+mn-ea"/>
                <a:cs typeface="+mn-cs"/>
              </a:rPr>
              <a:t>I’d like now touch on just some of the key safety-related</a:t>
            </a:r>
            <a:r>
              <a:rPr lang="en-NZ" sz="1800" kern="1200" baseline="0" dirty="0" smtClean="0">
                <a:solidFill>
                  <a:schemeClr val="tx1"/>
                </a:solidFill>
                <a:effectLst/>
                <a:latin typeface="+mn-lt"/>
                <a:ea typeface="+mn-ea"/>
                <a:cs typeface="+mn-cs"/>
              </a:rPr>
              <a:t> </a:t>
            </a:r>
            <a:r>
              <a:rPr lang="en-NZ" sz="1800" kern="1200" dirty="0" smtClean="0">
                <a:solidFill>
                  <a:schemeClr val="tx1"/>
                </a:solidFill>
                <a:effectLst/>
                <a:latin typeface="+mn-lt"/>
                <a:ea typeface="+mn-ea"/>
                <a:cs typeface="+mn-cs"/>
              </a:rPr>
              <a:t>activities and achievements at Airways over the last financial year.</a:t>
            </a:r>
          </a:p>
          <a:p>
            <a:endParaRPr lang="en-NZ" sz="1800" dirty="0"/>
          </a:p>
        </p:txBody>
      </p:sp>
      <p:sp>
        <p:nvSpPr>
          <p:cNvPr id="4" name="Slide Number Placeholder 3"/>
          <p:cNvSpPr>
            <a:spLocks noGrp="1"/>
          </p:cNvSpPr>
          <p:nvPr>
            <p:ph type="sldNum" sz="quarter" idx="10"/>
          </p:nvPr>
        </p:nvSpPr>
        <p:spPr/>
        <p:txBody>
          <a:bodyPr/>
          <a:lstStyle/>
          <a:p>
            <a:pPr>
              <a:defRPr/>
            </a:pPr>
            <a:fld id="{BC5D38EE-7DDD-4948-9588-3359911D32D8}" type="slidenum">
              <a:rPr lang="en-NZ" smtClean="0"/>
              <a:pPr>
                <a:defRPr/>
              </a:pPr>
              <a:t>25</a:t>
            </a:fld>
            <a:endParaRPr lang="en-NZ" dirty="0"/>
          </a:p>
        </p:txBody>
      </p:sp>
    </p:spTree>
    <p:extLst>
      <p:ext uri="{BB962C8B-B14F-4D97-AF65-F5344CB8AC3E}">
        <p14:creationId xmlns:p14="http://schemas.microsoft.com/office/powerpoint/2010/main" val="9452168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800" b="1" kern="1200" dirty="0" smtClean="0">
                <a:solidFill>
                  <a:schemeClr val="tx1"/>
                </a:solidFill>
                <a:effectLst/>
                <a:latin typeface="+mn-lt"/>
                <a:ea typeface="+mn-ea"/>
                <a:cs typeface="+mn-cs"/>
              </a:rPr>
              <a:t>Safety in core ATC operations</a:t>
            </a:r>
            <a:endParaRPr lang="en-NZ" sz="1800" kern="1200" dirty="0" smtClean="0">
              <a:solidFill>
                <a:schemeClr val="tx1"/>
              </a:solidFill>
              <a:effectLst/>
              <a:latin typeface="+mn-lt"/>
              <a:ea typeface="+mn-ea"/>
              <a:cs typeface="+mn-cs"/>
            </a:endParaRPr>
          </a:p>
          <a:p>
            <a:r>
              <a:rPr lang="en-NZ" sz="1800" kern="1200" dirty="0" smtClean="0">
                <a:solidFill>
                  <a:schemeClr val="tx1"/>
                </a:solidFill>
                <a:effectLst/>
                <a:latin typeface="+mn-lt"/>
                <a:ea typeface="+mn-ea"/>
                <a:cs typeface="+mn-cs"/>
              </a:rPr>
              <a:t>It is gratifying to report Airways enabled 1.1 million flight movements during the year with no high risk incidents and a service availability of 99.88%. Our safety performance places us in the top decile compared</a:t>
            </a:r>
            <a:r>
              <a:rPr lang="en-NZ" sz="1800" kern="1200" baseline="0" dirty="0" smtClean="0">
                <a:solidFill>
                  <a:schemeClr val="tx1"/>
                </a:solidFill>
                <a:effectLst/>
                <a:latin typeface="+mn-lt"/>
                <a:ea typeface="+mn-ea"/>
                <a:cs typeface="+mn-cs"/>
              </a:rPr>
              <a:t> with other global </a:t>
            </a:r>
            <a:r>
              <a:rPr lang="en-NZ" sz="1800" kern="1200" dirty="0" smtClean="0">
                <a:solidFill>
                  <a:schemeClr val="tx1"/>
                </a:solidFill>
                <a:effectLst/>
                <a:latin typeface="+mn-lt"/>
                <a:ea typeface="+mn-ea"/>
                <a:cs typeface="+mn-cs"/>
              </a:rPr>
              <a:t>ATC providers but we continue to strive for improvements.</a:t>
            </a:r>
          </a:p>
          <a:p>
            <a:endParaRPr lang="en-NZ" sz="1800" kern="1200" dirty="0" smtClean="0">
              <a:solidFill>
                <a:schemeClr val="tx1"/>
              </a:solidFill>
              <a:effectLst/>
              <a:latin typeface="+mn-lt"/>
              <a:ea typeface="+mn-ea"/>
              <a:cs typeface="+mn-cs"/>
            </a:endParaRPr>
          </a:p>
          <a:p>
            <a:r>
              <a:rPr lang="en-NZ" sz="1800" kern="1200" dirty="0" smtClean="0">
                <a:solidFill>
                  <a:schemeClr val="tx1"/>
                </a:solidFill>
                <a:effectLst/>
                <a:latin typeface="+mn-lt"/>
                <a:ea typeface="+mn-ea"/>
                <a:cs typeface="+mn-cs"/>
              </a:rPr>
              <a:t>Airways initiated a robust safety management system (SMS) refresh programme that will provide an effective SMS in line with global best practice. The four pillars of the SMS are:</a:t>
            </a:r>
          </a:p>
          <a:p>
            <a:pPr lvl="0"/>
            <a:r>
              <a:rPr lang="en-NZ" sz="1800" kern="1200" dirty="0" smtClean="0">
                <a:solidFill>
                  <a:schemeClr val="tx1"/>
                </a:solidFill>
                <a:effectLst/>
                <a:latin typeface="+mn-lt"/>
                <a:ea typeface="+mn-ea"/>
                <a:cs typeface="+mn-cs"/>
              </a:rPr>
              <a:t>Leadership and Policy</a:t>
            </a:r>
          </a:p>
          <a:p>
            <a:pPr lvl="0"/>
            <a:r>
              <a:rPr lang="en-NZ" sz="1800" kern="1200" dirty="0" smtClean="0">
                <a:solidFill>
                  <a:schemeClr val="tx1"/>
                </a:solidFill>
                <a:effectLst/>
                <a:latin typeface="+mn-lt"/>
                <a:ea typeface="+mn-ea"/>
                <a:cs typeface="+mn-cs"/>
              </a:rPr>
              <a:t>Risk Management</a:t>
            </a:r>
          </a:p>
          <a:p>
            <a:pPr lvl="0"/>
            <a:r>
              <a:rPr lang="en-NZ" sz="1800" kern="1200" dirty="0" smtClean="0">
                <a:solidFill>
                  <a:schemeClr val="tx1"/>
                </a:solidFill>
                <a:effectLst/>
                <a:latin typeface="+mn-lt"/>
                <a:ea typeface="+mn-ea"/>
                <a:cs typeface="+mn-cs"/>
              </a:rPr>
              <a:t>Risk Assurance</a:t>
            </a:r>
          </a:p>
          <a:p>
            <a:pPr lvl="0"/>
            <a:r>
              <a:rPr lang="en-NZ" sz="1800" kern="1200" dirty="0" smtClean="0">
                <a:solidFill>
                  <a:schemeClr val="tx1"/>
                </a:solidFill>
                <a:effectLst/>
                <a:latin typeface="+mn-lt"/>
                <a:ea typeface="+mn-ea"/>
                <a:cs typeface="+mn-cs"/>
              </a:rPr>
              <a:t>Training, Feedback and Promotion.</a:t>
            </a:r>
          </a:p>
          <a:p>
            <a:r>
              <a:rPr lang="en-NZ" sz="1800" kern="1200" dirty="0" smtClean="0">
                <a:solidFill>
                  <a:schemeClr val="tx1"/>
                </a:solidFill>
                <a:effectLst/>
                <a:latin typeface="+mn-lt"/>
                <a:ea typeface="+mn-ea"/>
                <a:cs typeface="+mn-cs"/>
              </a:rPr>
              <a:t> </a:t>
            </a:r>
          </a:p>
          <a:p>
            <a:r>
              <a:rPr lang="en-NZ" sz="1800" kern="1200" dirty="0" smtClean="0">
                <a:solidFill>
                  <a:schemeClr val="tx1"/>
                </a:solidFill>
                <a:effectLst/>
                <a:latin typeface="+mn-lt"/>
                <a:ea typeface="+mn-ea"/>
                <a:cs typeface="+mn-cs"/>
              </a:rPr>
              <a:t>Elements for the Leadership and Policy pillar were established during the last quarter of the financial year and included the integration of people safety into the Safety Management System. The safety of Airways people and operations is always the first item discussed in our Board meetings, and I know the weekly executive team meetings give safety the same emphasis and visibility.</a:t>
            </a:r>
          </a:p>
          <a:p>
            <a:r>
              <a:rPr lang="en-NZ" sz="1800" kern="1200" dirty="0" smtClean="0">
                <a:solidFill>
                  <a:schemeClr val="tx1"/>
                </a:solidFill>
                <a:effectLst/>
                <a:latin typeface="+mn-lt"/>
                <a:ea typeface="+mn-ea"/>
                <a:cs typeface="+mn-cs"/>
              </a:rPr>
              <a:t>By encouraging our staff to be proactive in identifying potential sources of harm, we aim to continually reduce our injury rates. We were pleased to see injury numbers halved from the previous year and a rise in voluntary hazard reports. </a:t>
            </a:r>
          </a:p>
          <a:p>
            <a:endParaRPr lang="en-NZ" sz="1800" kern="1200" dirty="0" smtClean="0">
              <a:solidFill>
                <a:schemeClr val="tx1"/>
              </a:solidFill>
              <a:effectLst/>
              <a:latin typeface="+mn-lt"/>
              <a:ea typeface="+mn-ea"/>
              <a:cs typeface="+mn-cs"/>
            </a:endParaRPr>
          </a:p>
          <a:p>
            <a:r>
              <a:rPr lang="en-NZ" sz="1800" b="1" kern="1200" dirty="0" smtClean="0">
                <a:solidFill>
                  <a:schemeClr val="tx1"/>
                </a:solidFill>
                <a:effectLst/>
                <a:latin typeface="+mn-lt"/>
                <a:ea typeface="+mn-ea"/>
                <a:cs typeface="+mn-cs"/>
              </a:rPr>
              <a:t>NOSS</a:t>
            </a:r>
          </a:p>
          <a:p>
            <a:r>
              <a:rPr lang="en-NZ" sz="1800" kern="1200" dirty="0" smtClean="0">
                <a:solidFill>
                  <a:schemeClr val="tx1"/>
                </a:solidFill>
                <a:effectLst/>
                <a:latin typeface="+mn-lt"/>
                <a:ea typeface="+mn-ea"/>
                <a:cs typeface="+mn-cs"/>
              </a:rPr>
              <a:t>An extensive survey of our airfield and radar operations (called NOSS - normal operations safety survey) took place during the year and provided valuable insight into our normal practices, comparing our operational standards with those of other service providers.</a:t>
            </a:r>
            <a:r>
              <a:rPr lang="en-NZ" sz="1800" kern="1200" baseline="0" dirty="0" smtClean="0">
                <a:solidFill>
                  <a:schemeClr val="tx1"/>
                </a:solidFill>
                <a:effectLst/>
                <a:latin typeface="+mn-lt"/>
                <a:ea typeface="+mn-ea"/>
                <a:cs typeface="+mn-cs"/>
              </a:rPr>
              <a:t> </a:t>
            </a:r>
            <a:r>
              <a:rPr lang="en-NZ" sz="1800" kern="1200" dirty="0" smtClean="0">
                <a:solidFill>
                  <a:schemeClr val="tx1"/>
                </a:solidFill>
                <a:effectLst/>
                <a:latin typeface="+mn-lt"/>
                <a:ea typeface="+mn-ea"/>
                <a:cs typeface="+mn-cs"/>
              </a:rPr>
              <a:t>While the review showed Airways benchmarked very well it identified several areas that would benefit from targeted improvement programmes which we have since implemented. </a:t>
            </a:r>
          </a:p>
          <a:p>
            <a:endParaRPr lang="en-NZ" sz="1800" dirty="0"/>
          </a:p>
        </p:txBody>
      </p:sp>
      <p:sp>
        <p:nvSpPr>
          <p:cNvPr id="4" name="Slide Number Placeholder 3"/>
          <p:cNvSpPr>
            <a:spLocks noGrp="1"/>
          </p:cNvSpPr>
          <p:nvPr>
            <p:ph type="sldNum" sz="quarter" idx="10"/>
          </p:nvPr>
        </p:nvSpPr>
        <p:spPr/>
        <p:txBody>
          <a:bodyPr/>
          <a:lstStyle/>
          <a:p>
            <a:pPr>
              <a:defRPr/>
            </a:pPr>
            <a:fld id="{BC5D38EE-7DDD-4948-9588-3359911D32D8}" type="slidenum">
              <a:rPr lang="en-NZ" smtClean="0"/>
              <a:pPr>
                <a:defRPr/>
              </a:pPr>
              <a:t>26</a:t>
            </a:fld>
            <a:endParaRPr lang="en-NZ" dirty="0"/>
          </a:p>
        </p:txBody>
      </p:sp>
    </p:spTree>
    <p:extLst>
      <p:ext uri="{BB962C8B-B14F-4D97-AF65-F5344CB8AC3E}">
        <p14:creationId xmlns:p14="http://schemas.microsoft.com/office/powerpoint/2010/main" val="13329701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800" b="1" kern="1200" dirty="0" smtClean="0">
                <a:solidFill>
                  <a:schemeClr val="tx1"/>
                </a:solidFill>
                <a:effectLst/>
                <a:latin typeface="+mn-lt"/>
                <a:ea typeface="+mn-ea"/>
                <a:cs typeface="+mn-cs"/>
              </a:rPr>
              <a:t>CANSO</a:t>
            </a:r>
          </a:p>
          <a:p>
            <a:r>
              <a:rPr lang="en-NZ" sz="1800" kern="1200" dirty="0" smtClean="0">
                <a:solidFill>
                  <a:schemeClr val="tx1"/>
                </a:solidFill>
                <a:effectLst/>
                <a:latin typeface="+mn-lt"/>
                <a:ea typeface="+mn-ea"/>
                <a:cs typeface="+mn-cs"/>
              </a:rPr>
              <a:t>Airways chief executive Ed Sims has retained his appointment as the head of the Civil Air Navigation Service Organisations Safety Sub Committee. While this will involve a significant commitment of Ed’s time, it is extremely beneficial to have New Zealand represented at the highest international level of air navigation safety and the Board is very supportive of his participation.</a:t>
            </a:r>
          </a:p>
          <a:p>
            <a:endParaRPr lang="en-NZ" sz="1800" b="1" kern="1200" dirty="0" smtClean="0">
              <a:solidFill>
                <a:schemeClr val="tx1"/>
              </a:solidFill>
              <a:effectLst/>
              <a:latin typeface="+mn-lt"/>
              <a:ea typeface="+mn-ea"/>
              <a:cs typeface="+mn-cs"/>
            </a:endParaRPr>
          </a:p>
          <a:p>
            <a:r>
              <a:rPr lang="en-NZ" sz="1800" b="1" kern="1200" dirty="0" smtClean="0">
                <a:solidFill>
                  <a:schemeClr val="tx1"/>
                </a:solidFill>
                <a:effectLst/>
                <a:latin typeface="+mn-lt"/>
                <a:ea typeface="+mn-ea"/>
                <a:cs typeface="+mn-cs"/>
              </a:rPr>
              <a:t>Business Leaders Forum</a:t>
            </a:r>
            <a:endParaRPr lang="en-NZ" sz="1800" kern="1200" dirty="0" smtClean="0">
              <a:solidFill>
                <a:schemeClr val="tx1"/>
              </a:solidFill>
              <a:effectLst/>
              <a:latin typeface="+mn-lt"/>
              <a:ea typeface="+mn-ea"/>
              <a:cs typeface="+mn-cs"/>
            </a:endParaRPr>
          </a:p>
          <a:p>
            <a:endParaRPr lang="en-NZ" sz="1800" kern="1200" dirty="0" smtClean="0">
              <a:solidFill>
                <a:schemeClr val="tx1"/>
              </a:solidFill>
              <a:effectLst/>
              <a:latin typeface="+mn-lt"/>
              <a:ea typeface="+mn-ea"/>
              <a:cs typeface="+mn-cs"/>
            </a:endParaRPr>
          </a:p>
          <a:p>
            <a:r>
              <a:rPr lang="en-NZ" sz="1800" kern="1200" dirty="0" smtClean="0">
                <a:solidFill>
                  <a:schemeClr val="tx1"/>
                </a:solidFill>
                <a:effectLst/>
                <a:latin typeface="+mn-lt"/>
                <a:ea typeface="+mn-ea"/>
                <a:cs typeface="+mn-cs"/>
              </a:rPr>
              <a:t>Just last month the Business Leaders’ Health and Safety Forum met in our Christchurch offices and toured our facilities. </a:t>
            </a:r>
          </a:p>
          <a:p>
            <a:r>
              <a:rPr lang="en-NZ" sz="1800" kern="1200" dirty="0" smtClean="0">
                <a:solidFill>
                  <a:schemeClr val="tx1"/>
                </a:solidFill>
                <a:effectLst/>
                <a:latin typeface="+mn-lt"/>
                <a:ea typeface="+mn-ea"/>
                <a:cs typeface="+mn-cs"/>
              </a:rPr>
              <a:t>The Forum is a coalition of business and government leaders committed to improving the performance of workplace health and safety in New Zealand. Their focus is to make workplaces safer by growing world-class CEO safety leadership in New Zealand, and by leveraging the combined skill, influence and resources of members.</a:t>
            </a:r>
          </a:p>
          <a:p>
            <a:endParaRPr lang="en-NZ" sz="1800" kern="1200" dirty="0" smtClean="0">
              <a:solidFill>
                <a:schemeClr val="tx1"/>
              </a:solidFill>
              <a:effectLst/>
              <a:latin typeface="+mn-lt"/>
              <a:ea typeface="+mn-ea"/>
              <a:cs typeface="+mn-cs"/>
            </a:endParaRPr>
          </a:p>
          <a:p>
            <a:r>
              <a:rPr lang="en-NZ" sz="1800" kern="1200" dirty="0" smtClean="0">
                <a:solidFill>
                  <a:schemeClr val="tx1"/>
                </a:solidFill>
                <a:effectLst/>
                <a:latin typeface="+mn-lt"/>
                <a:ea typeface="+mn-ea"/>
                <a:cs typeface="+mn-cs"/>
              </a:rPr>
              <a:t>The Forum has more than 100 members who are CEOs or Managing Directors of significant New Zealand companies. Ed Sims has taken a lead role in this forum over the last couple of years, ensuring an awareness of the issues faced by Airways across NZ business and giving Airways access to a pool of talent and information to access for our own safety activities.</a:t>
            </a:r>
          </a:p>
          <a:p>
            <a:r>
              <a:rPr lang="en-NZ" sz="1800" kern="1200" dirty="0" smtClean="0">
                <a:solidFill>
                  <a:schemeClr val="tx1"/>
                </a:solidFill>
                <a:effectLst/>
                <a:latin typeface="+mn-lt"/>
                <a:ea typeface="+mn-ea"/>
                <a:cs typeface="+mn-cs"/>
              </a:rPr>
              <a:t> </a:t>
            </a:r>
          </a:p>
          <a:p>
            <a:r>
              <a:rPr lang="en-NZ" sz="1800" kern="1200" dirty="0" smtClean="0">
                <a:solidFill>
                  <a:schemeClr val="tx1"/>
                </a:solidFill>
                <a:effectLst/>
                <a:latin typeface="+mn-lt"/>
                <a:ea typeface="+mn-ea"/>
                <a:cs typeface="+mn-cs"/>
              </a:rPr>
              <a:t>I’ll now hand back to Susan Paterson.</a:t>
            </a:r>
            <a:endParaRPr lang="en-NZ" sz="1800" dirty="0"/>
          </a:p>
        </p:txBody>
      </p:sp>
      <p:sp>
        <p:nvSpPr>
          <p:cNvPr id="4" name="Slide Number Placeholder 3"/>
          <p:cNvSpPr>
            <a:spLocks noGrp="1"/>
          </p:cNvSpPr>
          <p:nvPr>
            <p:ph type="sldNum" sz="quarter" idx="10"/>
          </p:nvPr>
        </p:nvSpPr>
        <p:spPr/>
        <p:txBody>
          <a:bodyPr/>
          <a:lstStyle/>
          <a:p>
            <a:pPr>
              <a:defRPr/>
            </a:pPr>
            <a:fld id="{BC5D38EE-7DDD-4948-9588-3359911D32D8}" type="slidenum">
              <a:rPr lang="en-NZ" smtClean="0"/>
              <a:pPr>
                <a:defRPr/>
              </a:pPr>
              <a:t>27</a:t>
            </a:fld>
            <a:endParaRPr lang="en-NZ" dirty="0"/>
          </a:p>
        </p:txBody>
      </p:sp>
    </p:spTree>
    <p:extLst>
      <p:ext uri="{BB962C8B-B14F-4D97-AF65-F5344CB8AC3E}">
        <p14:creationId xmlns:p14="http://schemas.microsoft.com/office/powerpoint/2010/main" val="19863233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800" dirty="0" smtClean="0"/>
              <a:t>W</a:t>
            </a:r>
            <a:r>
              <a:rPr lang="en-NZ" sz="1800" baseline="0" dirty="0" smtClean="0"/>
              <a:t>e now have some time to answer any questions that you may have.</a:t>
            </a:r>
            <a:endParaRPr lang="en-NZ" sz="1800" dirty="0"/>
          </a:p>
        </p:txBody>
      </p:sp>
      <p:sp>
        <p:nvSpPr>
          <p:cNvPr id="4" name="Slide Number Placeholder 3"/>
          <p:cNvSpPr>
            <a:spLocks noGrp="1"/>
          </p:cNvSpPr>
          <p:nvPr>
            <p:ph type="sldNum" sz="quarter" idx="10"/>
          </p:nvPr>
        </p:nvSpPr>
        <p:spPr/>
        <p:txBody>
          <a:bodyPr/>
          <a:lstStyle/>
          <a:p>
            <a:pPr>
              <a:defRPr/>
            </a:pPr>
            <a:fld id="{BC5D38EE-7DDD-4948-9588-3359911D32D8}" type="slidenum">
              <a:rPr lang="en-NZ" smtClean="0"/>
              <a:pPr>
                <a:defRPr/>
              </a:pPr>
              <a:t>28</a:t>
            </a:fld>
            <a:endParaRPr lang="en-NZ" dirty="0"/>
          </a:p>
        </p:txBody>
      </p:sp>
    </p:spTree>
    <p:extLst>
      <p:ext uri="{BB962C8B-B14F-4D97-AF65-F5344CB8AC3E}">
        <p14:creationId xmlns:p14="http://schemas.microsoft.com/office/powerpoint/2010/main" val="14464063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800" kern="1200" dirty="0" smtClean="0">
                <a:solidFill>
                  <a:schemeClr val="tx1"/>
                </a:solidFill>
                <a:effectLst/>
                <a:latin typeface="+mn-lt"/>
                <a:ea typeface="+mn-ea"/>
                <a:cs typeface="+mn-cs"/>
              </a:rPr>
              <a:t>Good morning and welcome to Airways public meeting. </a:t>
            </a:r>
          </a:p>
          <a:p>
            <a:r>
              <a:rPr lang="en-NZ" sz="1800" kern="1200" dirty="0" smtClean="0">
                <a:solidFill>
                  <a:schemeClr val="tx1"/>
                </a:solidFill>
                <a:effectLst/>
                <a:latin typeface="+mn-lt"/>
                <a:ea typeface="+mn-ea"/>
                <a:cs typeface="+mn-cs"/>
              </a:rPr>
              <a:t> </a:t>
            </a:r>
          </a:p>
          <a:p>
            <a:r>
              <a:rPr lang="en-NZ" sz="1800" kern="1200" dirty="0" smtClean="0">
                <a:solidFill>
                  <a:schemeClr val="tx1"/>
                </a:solidFill>
                <a:effectLst/>
                <a:latin typeface="+mn-lt"/>
                <a:ea typeface="+mn-ea"/>
                <a:cs typeface="+mn-cs"/>
              </a:rPr>
              <a:t>[introduce board members at meeting]</a:t>
            </a:r>
          </a:p>
          <a:p>
            <a:endParaRPr lang="en-NZ" sz="1800" kern="1200" dirty="0" smtClean="0">
              <a:solidFill>
                <a:schemeClr val="tx1"/>
              </a:solidFill>
              <a:effectLst/>
              <a:latin typeface="+mn-lt"/>
              <a:ea typeface="+mn-ea"/>
              <a:cs typeface="+mn-cs"/>
            </a:endParaRPr>
          </a:p>
          <a:p>
            <a:r>
              <a:rPr lang="en-NZ" sz="1800" kern="1200" dirty="0" smtClean="0">
                <a:solidFill>
                  <a:schemeClr val="tx1"/>
                </a:solidFill>
                <a:effectLst/>
                <a:latin typeface="+mn-lt"/>
                <a:ea typeface="+mn-ea"/>
                <a:cs typeface="+mn-cs"/>
              </a:rPr>
              <a:t>I hope you’ve had the opportunity to look at one of a number of innovative products that Airways has developed, the desktop Total Control simulator.  It can simulate what happens in almost any air traffic control tower in the world. The simulator is an important tool for training air traffic controllers in New Zealand and has also been purchased overseas.  For example during the last financial year a</a:t>
            </a:r>
            <a:r>
              <a:rPr lang="en-NZ" sz="1800" kern="1200" baseline="0" dirty="0" smtClean="0">
                <a:solidFill>
                  <a:schemeClr val="tx1"/>
                </a:solidFill>
                <a:effectLst/>
                <a:latin typeface="+mn-lt"/>
                <a:ea typeface="+mn-ea"/>
                <a:cs typeface="+mn-cs"/>
              </a:rPr>
              <a:t> Total Control simulator was set up at the Polytechnic University of Catalonia, to join the one already in Madrid.</a:t>
            </a:r>
            <a:r>
              <a:rPr lang="en-NZ" sz="1800" kern="1200" dirty="0" smtClean="0">
                <a:solidFill>
                  <a:schemeClr val="tx1"/>
                </a:solidFill>
                <a:effectLst/>
                <a:latin typeface="+mn-lt"/>
                <a:ea typeface="+mn-ea"/>
                <a:cs typeface="+mn-cs"/>
              </a:rPr>
              <a:t> </a:t>
            </a:r>
            <a:endParaRPr lang="en-NZ" sz="1800" dirty="0"/>
          </a:p>
        </p:txBody>
      </p:sp>
      <p:sp>
        <p:nvSpPr>
          <p:cNvPr id="4" name="Slide Number Placeholder 3"/>
          <p:cNvSpPr>
            <a:spLocks noGrp="1"/>
          </p:cNvSpPr>
          <p:nvPr>
            <p:ph type="sldNum" sz="quarter" idx="10"/>
          </p:nvPr>
        </p:nvSpPr>
        <p:spPr/>
        <p:txBody>
          <a:bodyPr/>
          <a:lstStyle/>
          <a:p>
            <a:pPr>
              <a:defRPr/>
            </a:pPr>
            <a:fld id="{BC5D38EE-7DDD-4948-9588-3359911D32D8}" type="slidenum">
              <a:rPr lang="en-NZ" smtClean="0"/>
              <a:pPr>
                <a:defRPr/>
              </a:pPr>
              <a:t>3</a:t>
            </a:fld>
            <a:endParaRPr lang="en-NZ" dirty="0"/>
          </a:p>
        </p:txBody>
      </p:sp>
    </p:spTree>
    <p:extLst>
      <p:ext uri="{BB962C8B-B14F-4D97-AF65-F5344CB8AC3E}">
        <p14:creationId xmlns:p14="http://schemas.microsoft.com/office/powerpoint/2010/main" val="2307479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800" kern="1200" dirty="0" smtClean="0">
                <a:solidFill>
                  <a:schemeClr val="tx1"/>
                </a:solidFill>
                <a:effectLst/>
                <a:latin typeface="+mn-lt"/>
                <a:ea typeface="+mn-ea"/>
                <a:cs typeface="+mn-cs"/>
              </a:rPr>
              <a:t>2013 saw our dedicated staff of 760 continue to keep our skies safe and serve both our direct and indirect customers efficiently and effectively.</a:t>
            </a:r>
          </a:p>
          <a:p>
            <a:endParaRPr lang="en-NZ" sz="1800" b="1" kern="1200" dirty="0" smtClean="0">
              <a:solidFill>
                <a:schemeClr val="tx1"/>
              </a:solidFill>
              <a:effectLst/>
              <a:latin typeface="+mn-lt"/>
              <a:ea typeface="+mn-ea"/>
              <a:cs typeface="+mn-cs"/>
            </a:endParaRPr>
          </a:p>
          <a:p>
            <a:r>
              <a:rPr lang="en-NZ" sz="1800" b="1" kern="1200" dirty="0" smtClean="0">
                <a:solidFill>
                  <a:schemeClr val="tx1"/>
                </a:solidFill>
                <a:effectLst/>
                <a:latin typeface="+mn-lt"/>
                <a:ea typeface="+mn-ea"/>
                <a:cs typeface="+mn-cs"/>
              </a:rPr>
              <a:t>NOPAT and financials</a:t>
            </a:r>
            <a:endParaRPr lang="en-NZ" sz="1800" kern="1200" dirty="0" smtClean="0">
              <a:solidFill>
                <a:schemeClr val="tx1"/>
              </a:solidFill>
              <a:effectLst/>
              <a:latin typeface="+mn-lt"/>
              <a:ea typeface="+mn-ea"/>
              <a:cs typeface="+mn-cs"/>
            </a:endParaRPr>
          </a:p>
          <a:p>
            <a:r>
              <a:rPr lang="en-NZ" sz="1800" kern="1200" dirty="0" smtClean="0">
                <a:solidFill>
                  <a:schemeClr val="tx1"/>
                </a:solidFill>
                <a:effectLst/>
                <a:latin typeface="+mn-lt"/>
                <a:ea typeface="+mn-ea"/>
                <a:cs typeface="+mn-cs"/>
              </a:rPr>
              <a:t>During the year ended June 2013 the aviation sector internationally experienced some small signs of a gradual recovery. It appears that this will continue. Premium travel and cargo movements are trending upwards.  While IATA has upgraded its annual forecast of earnings for the sector from $12 billion to $14 billion this still means the aviation sector will make only a 1.8% return for the year.  </a:t>
            </a:r>
          </a:p>
          <a:p>
            <a:endParaRPr lang="en-NZ" sz="1800" kern="1200" dirty="0" smtClean="0">
              <a:solidFill>
                <a:schemeClr val="tx1"/>
              </a:solidFill>
              <a:effectLst/>
              <a:latin typeface="+mn-lt"/>
              <a:ea typeface="+mn-ea"/>
              <a:cs typeface="+mn-cs"/>
            </a:endParaRPr>
          </a:p>
          <a:p>
            <a:r>
              <a:rPr lang="en-NZ" sz="1800" kern="1200" dirty="0" smtClean="0">
                <a:solidFill>
                  <a:schemeClr val="tx1"/>
                </a:solidFill>
                <a:effectLst/>
                <a:latin typeface="+mn-lt"/>
                <a:ea typeface="+mn-ea"/>
                <a:cs typeface="+mn-cs"/>
              </a:rPr>
              <a:t>In international markets we see continuing uncertainty in Europe and the Middle East and, until recently, relative stability in the USA.  We are getting mixed messages from Asia, which is a key market for our economy.  The New Zealand outlook is for 2.5 - 4% growth in passenger numbers – that’s good news, but it’s not strong growth and comes off the back of 0.1% growth in aircraft movements in the last financial year.</a:t>
            </a:r>
          </a:p>
          <a:p>
            <a:endParaRPr lang="en-NZ" sz="1800" dirty="0"/>
          </a:p>
        </p:txBody>
      </p:sp>
      <p:sp>
        <p:nvSpPr>
          <p:cNvPr id="4" name="Slide Number Placeholder 3"/>
          <p:cNvSpPr>
            <a:spLocks noGrp="1"/>
          </p:cNvSpPr>
          <p:nvPr>
            <p:ph type="sldNum" sz="quarter" idx="10"/>
          </p:nvPr>
        </p:nvSpPr>
        <p:spPr/>
        <p:txBody>
          <a:bodyPr/>
          <a:lstStyle/>
          <a:p>
            <a:pPr>
              <a:defRPr/>
            </a:pPr>
            <a:fld id="{BC5D38EE-7DDD-4948-9588-3359911D32D8}" type="slidenum">
              <a:rPr lang="en-NZ" smtClean="0"/>
              <a:pPr>
                <a:defRPr/>
              </a:pPr>
              <a:t>4</a:t>
            </a:fld>
            <a:endParaRPr lang="en-NZ" dirty="0"/>
          </a:p>
        </p:txBody>
      </p:sp>
    </p:spTree>
    <p:extLst>
      <p:ext uri="{BB962C8B-B14F-4D97-AF65-F5344CB8AC3E}">
        <p14:creationId xmlns:p14="http://schemas.microsoft.com/office/powerpoint/2010/main" val="22893588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NZ" sz="1800" kern="1200" dirty="0" smtClean="0">
                <a:solidFill>
                  <a:schemeClr val="tx1"/>
                </a:solidFill>
                <a:effectLst/>
                <a:latin typeface="+mn-lt"/>
                <a:ea typeface="+mn-ea"/>
                <a:cs typeface="+mn-cs"/>
              </a:rPr>
              <a:t>Despite these flat volumes, it has been a positive year for Airways. We achieved a net operating profit after tax of $21.7 million for the 2012–13 year, compared to $9.3 million for the previous financial year. A key driver of this improvement was the early termination of Airways’ Cross Border Lease (QTE Lease). This termination resulted in the release of deferred income of $18.8 million and an increase to NOPAT of $12.8 million.</a:t>
            </a:r>
          </a:p>
          <a:p>
            <a:pPr marL="0" marR="0" indent="0" algn="l" defTabSz="914400" rtl="0" eaLnBrk="1" fontAlgn="base" latinLnBrk="0" hangingPunct="1">
              <a:lnSpc>
                <a:spcPct val="100000"/>
              </a:lnSpc>
              <a:spcBef>
                <a:spcPct val="30000"/>
              </a:spcBef>
              <a:spcAft>
                <a:spcPct val="0"/>
              </a:spcAft>
              <a:buClrTx/>
              <a:buSzTx/>
              <a:buFontTx/>
              <a:buNone/>
              <a:tabLst/>
              <a:defRPr/>
            </a:pPr>
            <a:endParaRPr lang="en-NZ" sz="1800" kern="1200" dirty="0" smtClean="0">
              <a:solidFill>
                <a:schemeClr val="tx1"/>
              </a:solidFill>
              <a:effectLst/>
              <a:latin typeface="+mn-lt"/>
              <a:ea typeface="+mn-ea"/>
              <a:cs typeface="+mn-cs"/>
            </a:endParaRPr>
          </a:p>
          <a:p>
            <a:r>
              <a:rPr lang="en-NZ" sz="1800" kern="1200" dirty="0" smtClean="0">
                <a:solidFill>
                  <a:schemeClr val="tx1"/>
                </a:solidFill>
                <a:effectLst/>
                <a:latin typeface="+mn-lt"/>
                <a:ea typeface="+mn-ea"/>
                <a:cs typeface="+mn-cs"/>
              </a:rPr>
              <a:t>The early termination of the QTE cross border lease was a significant achievement for Airways.  We successfully exited the lease during a very narrow window when market conditions were their most favourable for many years. Audit and Finance Committee Chair,</a:t>
            </a:r>
            <a:r>
              <a:rPr lang="en-NZ" sz="1800" kern="1200" baseline="0" dirty="0" smtClean="0">
                <a:solidFill>
                  <a:schemeClr val="tx1"/>
                </a:solidFill>
                <a:effectLst/>
                <a:latin typeface="+mn-lt"/>
                <a:ea typeface="+mn-ea"/>
                <a:cs typeface="+mn-cs"/>
              </a:rPr>
              <a:t> </a:t>
            </a:r>
            <a:r>
              <a:rPr lang="en-NZ" sz="1800" kern="1200" dirty="0" smtClean="0">
                <a:solidFill>
                  <a:schemeClr val="tx1"/>
                </a:solidFill>
                <a:effectLst/>
                <a:latin typeface="+mn-lt"/>
                <a:ea typeface="+mn-ea"/>
                <a:cs typeface="+mn-cs"/>
              </a:rPr>
              <a:t>Susan Putt will give you a bit more information about the QTE lease shortly.</a:t>
            </a:r>
          </a:p>
          <a:p>
            <a:endParaRPr lang="en-NZ" sz="1800" kern="1200" dirty="0" smtClean="0">
              <a:solidFill>
                <a:schemeClr val="tx1"/>
              </a:solidFill>
              <a:effectLst/>
              <a:latin typeface="+mn-lt"/>
              <a:ea typeface="+mn-ea"/>
              <a:cs typeface="+mn-cs"/>
            </a:endParaRPr>
          </a:p>
          <a:p>
            <a:r>
              <a:rPr lang="en-NZ" sz="1800" kern="1200" dirty="0" smtClean="0">
                <a:solidFill>
                  <a:schemeClr val="tx1"/>
                </a:solidFill>
                <a:effectLst/>
                <a:latin typeface="+mn-lt"/>
                <a:ea typeface="+mn-ea"/>
                <a:cs typeface="+mn-cs"/>
              </a:rPr>
              <a:t>Airways Group net operating profit after tax, </a:t>
            </a:r>
            <a:r>
              <a:rPr lang="en-NZ" sz="1800" i="1" kern="1200" dirty="0" smtClean="0">
                <a:solidFill>
                  <a:schemeClr val="tx1"/>
                </a:solidFill>
                <a:effectLst/>
                <a:latin typeface="+mn-lt"/>
                <a:ea typeface="+mn-ea"/>
                <a:cs typeface="+mn-cs"/>
              </a:rPr>
              <a:t>before </a:t>
            </a:r>
            <a:r>
              <a:rPr lang="en-NZ" sz="1800" kern="1200" dirty="0" smtClean="0">
                <a:solidFill>
                  <a:schemeClr val="tx1"/>
                </a:solidFill>
                <a:effectLst/>
                <a:latin typeface="+mn-lt"/>
                <a:ea typeface="+mn-ea"/>
                <a:cs typeface="+mn-cs"/>
              </a:rPr>
              <a:t>the impact of the QTE lease termination, was $8.9 million. This result is down on the previous year’s NOPAT of $9.3m primarily driven by the $1.4 million cost to deliver Airways’ transformation project which we covered in last year’s public meeting. These costs were well below the $4.8 million budget as a result of tight controls and staff retention.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NZ" sz="1800" kern="1200" dirty="0" smtClean="0">
              <a:solidFill>
                <a:schemeClr val="tx1"/>
              </a:solidFill>
              <a:effectLst/>
              <a:latin typeface="+mn-lt"/>
              <a:ea typeface="+mn-ea"/>
              <a:cs typeface="+mn-cs"/>
            </a:endParaRPr>
          </a:p>
          <a:p>
            <a:endParaRPr lang="en-NZ" sz="1800" dirty="0"/>
          </a:p>
        </p:txBody>
      </p:sp>
      <p:sp>
        <p:nvSpPr>
          <p:cNvPr id="4" name="Slide Number Placeholder 3"/>
          <p:cNvSpPr>
            <a:spLocks noGrp="1"/>
          </p:cNvSpPr>
          <p:nvPr>
            <p:ph type="sldNum" sz="quarter" idx="10"/>
          </p:nvPr>
        </p:nvSpPr>
        <p:spPr/>
        <p:txBody>
          <a:bodyPr/>
          <a:lstStyle/>
          <a:p>
            <a:pPr>
              <a:defRPr/>
            </a:pPr>
            <a:fld id="{BC5D38EE-7DDD-4948-9588-3359911D32D8}" type="slidenum">
              <a:rPr lang="en-NZ" smtClean="0"/>
              <a:pPr>
                <a:defRPr/>
              </a:pPr>
              <a:t>5</a:t>
            </a:fld>
            <a:endParaRPr lang="en-NZ" dirty="0"/>
          </a:p>
        </p:txBody>
      </p:sp>
    </p:spTree>
    <p:extLst>
      <p:ext uri="{BB962C8B-B14F-4D97-AF65-F5344CB8AC3E}">
        <p14:creationId xmlns:p14="http://schemas.microsoft.com/office/powerpoint/2010/main" val="39390997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800" b="1" kern="1200" dirty="0" smtClean="0">
                <a:solidFill>
                  <a:schemeClr val="tx1"/>
                </a:solidFill>
                <a:effectLst/>
                <a:latin typeface="+mn-lt"/>
                <a:ea typeface="+mn-ea"/>
                <a:cs typeface="+mn-cs"/>
              </a:rPr>
              <a:t>CAPEX</a:t>
            </a:r>
            <a:endParaRPr lang="en-NZ" sz="1800" kern="1200" dirty="0" smtClean="0">
              <a:solidFill>
                <a:schemeClr val="tx1"/>
              </a:solidFill>
              <a:effectLst/>
              <a:latin typeface="+mn-lt"/>
              <a:ea typeface="+mn-ea"/>
              <a:cs typeface="+mn-cs"/>
            </a:endParaRPr>
          </a:p>
          <a:p>
            <a:r>
              <a:rPr lang="en-NZ" sz="1800" kern="1200" dirty="0" smtClean="0">
                <a:solidFill>
                  <a:schemeClr val="tx1"/>
                </a:solidFill>
                <a:effectLst/>
                <a:latin typeface="+mn-lt"/>
                <a:ea typeface="+mn-ea"/>
                <a:cs typeface="+mn-cs"/>
              </a:rPr>
              <a:t>This is a time of tremendous change in air navigation and surveillance. Air navigation service providers like Airways all over the world are transitioning from the conventional radar and ground-based surveillance of the past 60 years, to GPS technology. </a:t>
            </a:r>
          </a:p>
          <a:p>
            <a:r>
              <a:rPr lang="en-NZ" sz="1800" kern="1200" dirty="0" smtClean="0">
                <a:solidFill>
                  <a:schemeClr val="tx1"/>
                </a:solidFill>
                <a:effectLst/>
                <a:latin typeface="+mn-lt"/>
                <a:ea typeface="+mn-ea"/>
                <a:cs typeface="+mn-cs"/>
              </a:rPr>
              <a:t> </a:t>
            </a:r>
          </a:p>
          <a:p>
            <a:r>
              <a:rPr lang="en-NZ" sz="1800" kern="1200" dirty="0" smtClean="0">
                <a:solidFill>
                  <a:schemeClr val="tx1"/>
                </a:solidFill>
                <a:effectLst/>
                <a:latin typeface="+mn-lt"/>
                <a:ea typeface="+mn-ea"/>
                <a:cs typeface="+mn-cs"/>
              </a:rPr>
              <a:t>We also invested heavily in improving our services setting an ambitious target for our capital expenditure programme. We achieved capital expenditure reaching $23.6 million for the year - a 32% increase over the previous year. This was achieved with a great effort from Airways technical and engineering teams.  Recognition for some of those efforts came from our industry in Madrid earlier this year, when Airways collected the Jane’s Award for operational efficiency for the introduction of Performance Based Navigation – up against 80 other ANSPs.</a:t>
            </a:r>
          </a:p>
          <a:p>
            <a:endParaRPr lang="en-NZ" sz="1800" kern="1200" dirty="0" smtClean="0">
              <a:solidFill>
                <a:schemeClr val="tx1"/>
              </a:solidFill>
              <a:effectLst/>
              <a:latin typeface="+mn-lt"/>
              <a:ea typeface="+mn-ea"/>
              <a:cs typeface="+mn-cs"/>
            </a:endParaRPr>
          </a:p>
          <a:p>
            <a:r>
              <a:rPr lang="en-NZ" sz="1800" kern="1200" dirty="0" smtClean="0">
                <a:solidFill>
                  <a:schemeClr val="tx1"/>
                </a:solidFill>
                <a:effectLst/>
                <a:latin typeface="+mn-lt"/>
                <a:ea typeface="+mn-ea"/>
                <a:cs typeface="+mn-cs"/>
              </a:rPr>
              <a:t>Airways chief executive Ed Sims will talk more about some of the operational achievements and projects in his presentation shortly.</a:t>
            </a:r>
          </a:p>
          <a:p>
            <a:endParaRPr lang="en-NZ" sz="1800" dirty="0"/>
          </a:p>
        </p:txBody>
      </p:sp>
      <p:sp>
        <p:nvSpPr>
          <p:cNvPr id="4" name="Slide Number Placeholder 3"/>
          <p:cNvSpPr>
            <a:spLocks noGrp="1"/>
          </p:cNvSpPr>
          <p:nvPr>
            <p:ph type="sldNum" sz="quarter" idx="10"/>
          </p:nvPr>
        </p:nvSpPr>
        <p:spPr/>
        <p:txBody>
          <a:bodyPr/>
          <a:lstStyle/>
          <a:p>
            <a:pPr>
              <a:defRPr/>
            </a:pPr>
            <a:fld id="{BC5D38EE-7DDD-4948-9588-3359911D32D8}" type="slidenum">
              <a:rPr lang="en-NZ" smtClean="0"/>
              <a:pPr>
                <a:defRPr/>
              </a:pPr>
              <a:t>6</a:t>
            </a:fld>
            <a:endParaRPr lang="en-NZ" dirty="0"/>
          </a:p>
        </p:txBody>
      </p:sp>
    </p:spTree>
    <p:extLst>
      <p:ext uri="{BB962C8B-B14F-4D97-AF65-F5344CB8AC3E}">
        <p14:creationId xmlns:p14="http://schemas.microsoft.com/office/powerpoint/2010/main" val="27348043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800" b="1" kern="1200" dirty="0" smtClean="0">
                <a:solidFill>
                  <a:schemeClr val="tx1"/>
                </a:solidFill>
                <a:effectLst/>
                <a:latin typeface="+mn-lt"/>
                <a:ea typeface="+mn-ea"/>
                <a:cs typeface="+mn-cs"/>
              </a:rPr>
              <a:t>Pricing</a:t>
            </a:r>
          </a:p>
          <a:p>
            <a:endParaRPr lang="en-NZ" sz="1800" kern="1200" dirty="0" smtClean="0">
              <a:solidFill>
                <a:schemeClr val="tx1"/>
              </a:solidFill>
              <a:effectLst/>
              <a:latin typeface="+mn-lt"/>
              <a:ea typeface="+mn-ea"/>
              <a:cs typeface="+mn-cs"/>
            </a:endParaRPr>
          </a:p>
          <a:p>
            <a:r>
              <a:rPr lang="en-NZ" sz="1800" kern="1200" dirty="0" smtClean="0">
                <a:solidFill>
                  <a:schemeClr val="tx1"/>
                </a:solidFill>
                <a:effectLst/>
                <a:latin typeface="+mn-lt"/>
                <a:ea typeface="+mn-ea"/>
                <a:cs typeface="+mn-cs"/>
              </a:rPr>
              <a:t>Another major piece of work concluded in the year was the 2013 - 16 pricing round. The setting of prices followed a comprehensive, robust and transparent  consultation process. They were set  at a level which will ensure that essential investments in the transition to new technology can be delivered. These investments, will in turn enable significant fuel savings for airlines.</a:t>
            </a:r>
          </a:p>
          <a:p>
            <a:endParaRPr lang="en-NZ" sz="1800" kern="1200" dirty="0" smtClean="0">
              <a:solidFill>
                <a:schemeClr val="tx1"/>
              </a:solidFill>
              <a:effectLst/>
              <a:latin typeface="+mn-lt"/>
              <a:ea typeface="+mn-ea"/>
              <a:cs typeface="+mn-cs"/>
            </a:endParaRPr>
          </a:p>
          <a:p>
            <a:r>
              <a:rPr lang="en-NZ" sz="1800" kern="1200" dirty="0" smtClean="0">
                <a:solidFill>
                  <a:schemeClr val="tx1"/>
                </a:solidFill>
                <a:effectLst/>
                <a:latin typeface="+mn-lt"/>
                <a:ea typeface="+mn-ea"/>
                <a:cs typeface="+mn-cs"/>
              </a:rPr>
              <a:t>Airways is at the forefront of the trend to adopt satellite-based surveillance systems, using innovations like performance-based navigation and collaborative arrival management to deliver fuel savings of $48 million over the last four years.  Airways estimates it will provide another $70 million of fuel savings over the next three-year pricing period.</a:t>
            </a:r>
          </a:p>
          <a:p>
            <a:endParaRPr lang="en-NZ" sz="1800" kern="1200" dirty="0" smtClean="0">
              <a:solidFill>
                <a:schemeClr val="tx1"/>
              </a:solidFill>
              <a:effectLst/>
              <a:latin typeface="+mn-lt"/>
              <a:ea typeface="+mn-ea"/>
              <a:cs typeface="+mn-cs"/>
            </a:endParaRPr>
          </a:p>
          <a:p>
            <a:r>
              <a:rPr lang="en-NZ" sz="1800" kern="1200" dirty="0" smtClean="0">
                <a:solidFill>
                  <a:schemeClr val="tx1"/>
                </a:solidFill>
                <a:effectLst/>
                <a:latin typeface="+mn-lt"/>
                <a:ea typeface="+mn-ea"/>
                <a:cs typeface="+mn-cs"/>
              </a:rPr>
              <a:t>We are confident that the price increases faced by our customers over the next three years will be fully  offset by the savings generated by our service improvements.</a:t>
            </a:r>
          </a:p>
          <a:p>
            <a:endParaRPr lang="en-NZ" sz="1800" dirty="0"/>
          </a:p>
        </p:txBody>
      </p:sp>
      <p:sp>
        <p:nvSpPr>
          <p:cNvPr id="4" name="Slide Number Placeholder 3"/>
          <p:cNvSpPr>
            <a:spLocks noGrp="1"/>
          </p:cNvSpPr>
          <p:nvPr>
            <p:ph type="sldNum" sz="quarter" idx="10"/>
          </p:nvPr>
        </p:nvSpPr>
        <p:spPr/>
        <p:txBody>
          <a:bodyPr/>
          <a:lstStyle/>
          <a:p>
            <a:fld id="{C323C4FC-A1F2-495C-9304-E1081ABA679D}" type="slidenum">
              <a:rPr lang="en-US" smtClean="0"/>
              <a:pPr/>
              <a:t>7</a:t>
            </a:fld>
            <a:endParaRPr lang="en-US" dirty="0"/>
          </a:p>
        </p:txBody>
      </p:sp>
    </p:spTree>
    <p:extLst>
      <p:ext uri="{BB962C8B-B14F-4D97-AF65-F5344CB8AC3E}">
        <p14:creationId xmlns:p14="http://schemas.microsoft.com/office/powerpoint/2010/main" val="27737663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800" b="1" kern="1200" dirty="0" smtClean="0">
                <a:solidFill>
                  <a:schemeClr val="tx1"/>
                </a:solidFill>
                <a:effectLst/>
                <a:latin typeface="+mn-lt"/>
                <a:ea typeface="+mn-ea"/>
                <a:cs typeface="+mn-cs"/>
              </a:rPr>
              <a:t>Global Services</a:t>
            </a:r>
            <a:endParaRPr lang="en-NZ" sz="1800" kern="1200" dirty="0" smtClean="0">
              <a:solidFill>
                <a:schemeClr val="tx1"/>
              </a:solidFill>
              <a:effectLst/>
              <a:latin typeface="+mn-lt"/>
              <a:ea typeface="+mn-ea"/>
              <a:cs typeface="+mn-cs"/>
            </a:endParaRPr>
          </a:p>
          <a:p>
            <a:r>
              <a:rPr lang="en-NZ" sz="1800" kern="1200" dirty="0" smtClean="0">
                <a:solidFill>
                  <a:schemeClr val="tx1"/>
                </a:solidFill>
                <a:effectLst/>
                <a:latin typeface="+mn-lt"/>
                <a:ea typeface="+mn-ea"/>
                <a:cs typeface="+mn-cs"/>
              </a:rPr>
              <a:t>The current year continues the growth that began in the last year. Our global services business is not yet producing adequate returns, with  a large amount of time during the year recovering debts in regions like the Middle East.  However, a number of substantial opportunities are being pursued and the team is now able to commit themselves to building a sustainable international business.  </a:t>
            </a:r>
          </a:p>
          <a:p>
            <a:endParaRPr lang="en-NZ" sz="1800" kern="1200" dirty="0" smtClean="0">
              <a:solidFill>
                <a:schemeClr val="tx1"/>
              </a:solidFill>
              <a:effectLst/>
              <a:latin typeface="+mn-lt"/>
              <a:ea typeface="+mn-ea"/>
              <a:cs typeface="+mn-cs"/>
            </a:endParaRPr>
          </a:p>
          <a:p>
            <a:r>
              <a:rPr lang="en-NZ" sz="1800" kern="1200" dirty="0" smtClean="0">
                <a:solidFill>
                  <a:schemeClr val="tx1"/>
                </a:solidFill>
                <a:effectLst/>
                <a:latin typeface="+mn-lt"/>
                <a:ea typeface="+mn-ea"/>
                <a:cs typeface="+mn-cs"/>
              </a:rPr>
              <a:t>Both our System Operator and our Global Services businesses have spent much</a:t>
            </a:r>
            <a:r>
              <a:rPr lang="en-NZ" sz="1800" kern="1200" baseline="0" dirty="0" smtClean="0">
                <a:solidFill>
                  <a:schemeClr val="tx1"/>
                </a:solidFill>
                <a:effectLst/>
                <a:latin typeface="+mn-lt"/>
                <a:ea typeface="+mn-ea"/>
                <a:cs typeface="+mn-cs"/>
              </a:rPr>
              <a:t> of</a:t>
            </a:r>
            <a:r>
              <a:rPr lang="en-NZ" sz="1800" kern="1200" dirty="0" smtClean="0">
                <a:solidFill>
                  <a:schemeClr val="tx1"/>
                </a:solidFill>
                <a:effectLst/>
                <a:latin typeface="+mn-lt"/>
                <a:ea typeface="+mn-ea"/>
                <a:cs typeface="+mn-cs"/>
              </a:rPr>
              <a:t> the last six months negotiating two important commercial arrangements.     </a:t>
            </a:r>
          </a:p>
          <a:p>
            <a:endParaRPr lang="en-NZ" sz="1800" kern="1200" dirty="0" smtClean="0">
              <a:solidFill>
                <a:schemeClr val="tx1"/>
              </a:solidFill>
              <a:effectLst/>
              <a:latin typeface="+mn-lt"/>
              <a:ea typeface="+mn-ea"/>
              <a:cs typeface="+mn-cs"/>
            </a:endParaRPr>
          </a:p>
          <a:p>
            <a:r>
              <a:rPr lang="en-NZ" sz="1800" kern="1200" dirty="0" smtClean="0">
                <a:solidFill>
                  <a:schemeClr val="tx1"/>
                </a:solidFill>
                <a:effectLst/>
                <a:latin typeface="+mn-lt"/>
                <a:ea typeface="+mn-ea"/>
                <a:cs typeface="+mn-cs"/>
              </a:rPr>
              <a:t>The first was the CAA Aeronautical Information Management contract.  This is a 10-year contract with CAA to provide aeronautical data and notifications to the industry, which Airways won in a competitive international tender. The contract includes a Flight Information Service - which provides weather, traffic, and hazard information for pilots - and a flight monitoring and emergency response if necessary. The contract took effect from 1 July this year.</a:t>
            </a:r>
          </a:p>
          <a:p>
            <a:endParaRPr lang="en-NZ" sz="1800" dirty="0"/>
          </a:p>
        </p:txBody>
      </p:sp>
      <p:sp>
        <p:nvSpPr>
          <p:cNvPr id="4" name="Slide Number Placeholder 3"/>
          <p:cNvSpPr>
            <a:spLocks noGrp="1"/>
          </p:cNvSpPr>
          <p:nvPr>
            <p:ph type="sldNum" sz="quarter" idx="10"/>
          </p:nvPr>
        </p:nvSpPr>
        <p:spPr/>
        <p:txBody>
          <a:bodyPr/>
          <a:lstStyle/>
          <a:p>
            <a:pPr>
              <a:defRPr/>
            </a:pPr>
            <a:fld id="{BC5D38EE-7DDD-4948-9588-3359911D32D8}" type="slidenum">
              <a:rPr lang="en-NZ" smtClean="0"/>
              <a:pPr>
                <a:defRPr/>
              </a:pPr>
              <a:t>8</a:t>
            </a:fld>
            <a:endParaRPr lang="en-NZ" dirty="0"/>
          </a:p>
        </p:txBody>
      </p:sp>
    </p:spTree>
    <p:extLst>
      <p:ext uri="{BB962C8B-B14F-4D97-AF65-F5344CB8AC3E}">
        <p14:creationId xmlns:p14="http://schemas.microsoft.com/office/powerpoint/2010/main" val="37091013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800" b="1" kern="1200" dirty="0" smtClean="0">
                <a:solidFill>
                  <a:schemeClr val="tx1"/>
                </a:solidFill>
                <a:effectLst/>
                <a:latin typeface="+mn-lt"/>
                <a:ea typeface="+mn-ea"/>
                <a:cs typeface="+mn-cs"/>
              </a:rPr>
              <a:t>GroupEAD</a:t>
            </a:r>
            <a:r>
              <a:rPr lang="en-NZ" sz="1800" b="1" kern="1200" baseline="0" dirty="0" smtClean="0">
                <a:solidFill>
                  <a:schemeClr val="tx1"/>
                </a:solidFill>
                <a:effectLst/>
                <a:latin typeface="+mn-lt"/>
                <a:ea typeface="+mn-ea"/>
                <a:cs typeface="+mn-cs"/>
              </a:rPr>
              <a:t> joint venture</a:t>
            </a:r>
          </a:p>
          <a:p>
            <a:endParaRPr lang="en-NZ" sz="1800" kern="1200" dirty="0" smtClean="0">
              <a:solidFill>
                <a:schemeClr val="tx1"/>
              </a:solidFill>
              <a:effectLst/>
              <a:latin typeface="+mn-lt"/>
              <a:ea typeface="+mn-ea"/>
              <a:cs typeface="+mn-cs"/>
            </a:endParaRPr>
          </a:p>
          <a:p>
            <a:r>
              <a:rPr lang="en-NZ" sz="1800" kern="1200" dirty="0" smtClean="0">
                <a:solidFill>
                  <a:schemeClr val="tx1"/>
                </a:solidFill>
                <a:effectLst/>
                <a:latin typeface="+mn-lt"/>
                <a:ea typeface="+mn-ea"/>
                <a:cs typeface="+mn-cs"/>
              </a:rPr>
              <a:t>The second was the signing of a Heads of Agreement between GroupEAD and Airways NZ.  It is for the establishment of a new joint venture aeronautical information company to be called GroupEAD Asia Pacific. GroupEAD is a Spanish-based aeronautical information management (AIM) expert providing services across Europe. Airways will be the majority shareholder in GroupEAD Asia Pacific with an 80% shareholding.</a:t>
            </a:r>
          </a:p>
          <a:p>
            <a:endParaRPr lang="en-NZ" sz="1800" kern="1200" dirty="0" smtClean="0">
              <a:solidFill>
                <a:schemeClr val="tx1"/>
              </a:solidFill>
              <a:effectLst/>
              <a:latin typeface="+mn-lt"/>
              <a:ea typeface="+mn-ea"/>
              <a:cs typeface="+mn-cs"/>
            </a:endParaRPr>
          </a:p>
          <a:p>
            <a:r>
              <a:rPr lang="en-NZ" sz="1800" kern="1200" dirty="0" smtClean="0">
                <a:solidFill>
                  <a:schemeClr val="tx1"/>
                </a:solidFill>
                <a:effectLst/>
                <a:latin typeface="+mn-lt"/>
                <a:ea typeface="+mn-ea"/>
                <a:cs typeface="+mn-cs"/>
              </a:rPr>
              <a:t>The company will be a joint venture business delivering next-generation AIM services and procedure design services to the Asia Pacific region. The new business will be headquartered in Wellington, and is expected to start operations early in 2014. The 23 staff currently working at Airways head office in the aeronautical information management and procedure design services will work for the new joint venture business.</a:t>
            </a:r>
          </a:p>
          <a:p>
            <a:endParaRPr lang="en-NZ" sz="1800" kern="1200" dirty="0" smtClean="0">
              <a:solidFill>
                <a:schemeClr val="tx1"/>
              </a:solidFill>
              <a:effectLst/>
              <a:latin typeface="+mn-lt"/>
              <a:ea typeface="+mn-ea"/>
              <a:cs typeface="+mn-cs"/>
            </a:endParaRPr>
          </a:p>
          <a:p>
            <a:r>
              <a:rPr lang="en-NZ" sz="1800" kern="1200" dirty="0" smtClean="0">
                <a:solidFill>
                  <a:schemeClr val="tx1"/>
                </a:solidFill>
                <a:effectLst/>
                <a:latin typeface="+mn-lt"/>
                <a:ea typeface="+mn-ea"/>
                <a:cs typeface="+mn-cs"/>
              </a:rPr>
              <a:t>This puts New Zealand further on the world map to provide aeronautical information around Asia and the Pacific.</a:t>
            </a:r>
          </a:p>
          <a:p>
            <a:endParaRPr lang="en-NZ" sz="1800" kern="1200" dirty="0" smtClean="0">
              <a:solidFill>
                <a:schemeClr val="tx1"/>
              </a:solidFill>
              <a:effectLst/>
              <a:latin typeface="+mn-lt"/>
              <a:ea typeface="+mn-ea"/>
              <a:cs typeface="+mn-cs"/>
            </a:endParaRPr>
          </a:p>
          <a:p>
            <a:r>
              <a:rPr lang="en-NZ" sz="1800" kern="1200" dirty="0" smtClean="0">
                <a:solidFill>
                  <a:schemeClr val="tx1"/>
                </a:solidFill>
                <a:effectLst/>
                <a:latin typeface="+mn-lt"/>
                <a:ea typeface="+mn-ea"/>
                <a:cs typeface="+mn-cs"/>
              </a:rPr>
              <a:t>I’d now like to introduce Ed Sims, Airways chief executive, who will talk a little about Airways operational performance over the last year.</a:t>
            </a:r>
          </a:p>
          <a:p>
            <a:endParaRPr lang="en-NZ" sz="1800" dirty="0"/>
          </a:p>
        </p:txBody>
      </p:sp>
      <p:sp>
        <p:nvSpPr>
          <p:cNvPr id="4" name="Slide Number Placeholder 3"/>
          <p:cNvSpPr>
            <a:spLocks noGrp="1"/>
          </p:cNvSpPr>
          <p:nvPr>
            <p:ph type="sldNum" sz="quarter" idx="10"/>
          </p:nvPr>
        </p:nvSpPr>
        <p:spPr/>
        <p:txBody>
          <a:bodyPr/>
          <a:lstStyle/>
          <a:p>
            <a:pPr>
              <a:defRPr/>
            </a:pPr>
            <a:fld id="{BC5D38EE-7DDD-4948-9588-3359911D32D8}" type="slidenum">
              <a:rPr lang="en-NZ" smtClean="0"/>
              <a:pPr>
                <a:defRPr/>
              </a:pPr>
              <a:t>9</a:t>
            </a:fld>
            <a:endParaRPr lang="en-NZ" dirty="0"/>
          </a:p>
        </p:txBody>
      </p:sp>
    </p:spTree>
    <p:extLst>
      <p:ext uri="{BB962C8B-B14F-4D97-AF65-F5344CB8AC3E}">
        <p14:creationId xmlns:p14="http://schemas.microsoft.com/office/powerpoint/2010/main" val="32784227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_No Image">
    <p:spTree>
      <p:nvGrpSpPr>
        <p:cNvPr id="1" name=""/>
        <p:cNvGrpSpPr/>
        <p:nvPr/>
      </p:nvGrpSpPr>
      <p:grpSpPr>
        <a:xfrm>
          <a:off x="0" y="0"/>
          <a:ext cx="0" cy="0"/>
          <a:chOff x="0" y="0"/>
          <a:chExt cx="0" cy="0"/>
        </a:xfrm>
      </p:grpSpPr>
      <p:sp>
        <p:nvSpPr>
          <p:cNvPr id="2" name="Title 1"/>
          <p:cNvSpPr>
            <a:spLocks noGrp="1"/>
          </p:cNvSpPr>
          <p:nvPr>
            <p:ph type="ctrTitle"/>
          </p:nvPr>
        </p:nvSpPr>
        <p:spPr>
          <a:xfrm>
            <a:off x="323528" y="2420888"/>
            <a:ext cx="8424936" cy="1127382"/>
          </a:xfrm>
        </p:spPr>
        <p:txBody>
          <a:bodyPr>
            <a:normAutofit/>
          </a:bodyPr>
          <a:lstStyle>
            <a:lvl1pPr algn="ctr">
              <a:lnSpc>
                <a:spcPts val="7000"/>
              </a:lnSpc>
              <a:defRPr sz="7200" b="1">
                <a:solidFill>
                  <a:srgbClr val="00B0F0"/>
                </a:solidFill>
                <a:latin typeface="+mj-lt"/>
              </a:defRPr>
            </a:lvl1pPr>
          </a:lstStyle>
          <a:p>
            <a:r>
              <a:rPr lang="en-US" smtClean="0"/>
              <a:t>Click to edit Master title style</a:t>
            </a:r>
            <a:endParaRPr lang="en-NZ" dirty="0"/>
          </a:p>
        </p:txBody>
      </p:sp>
      <p:sp>
        <p:nvSpPr>
          <p:cNvPr id="3" name="Subtitle 2"/>
          <p:cNvSpPr>
            <a:spLocks noGrp="1"/>
          </p:cNvSpPr>
          <p:nvPr>
            <p:ph type="subTitle" idx="1"/>
          </p:nvPr>
        </p:nvSpPr>
        <p:spPr>
          <a:xfrm>
            <a:off x="333467" y="3548270"/>
            <a:ext cx="8424936" cy="792088"/>
          </a:xfrm>
        </p:spPr>
        <p:txBody>
          <a:bodyPr>
            <a:normAutofit/>
          </a:bodyPr>
          <a:lstStyle>
            <a:lvl1pPr marL="0" indent="0" algn="ctr">
              <a:buNone/>
              <a:defRPr sz="3600" i="1" baseline="0">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NZ" dirty="0"/>
          </a:p>
        </p:txBody>
      </p:sp>
      <p:sp>
        <p:nvSpPr>
          <p:cNvPr id="4" name="Footer Placeholder 4"/>
          <p:cNvSpPr>
            <a:spLocks noGrp="1"/>
          </p:cNvSpPr>
          <p:nvPr>
            <p:ph type="ftr" sz="quarter" idx="10"/>
          </p:nvPr>
        </p:nvSpPr>
        <p:spPr/>
        <p:txBody>
          <a:bodyPr/>
          <a:lstStyle>
            <a:lvl1pPr>
              <a:defRPr/>
            </a:lvl1pPr>
          </a:lstStyle>
          <a:p>
            <a:pPr>
              <a:defRPr/>
            </a:pPr>
            <a:r>
              <a:rPr lang="en-NZ" dirty="0" smtClean="0"/>
              <a:t>| Airways public meeting - 24 October 2013</a:t>
            </a:r>
            <a:endParaRPr lang="en-NZ" dirty="0"/>
          </a:p>
        </p:txBody>
      </p:sp>
      <p:sp>
        <p:nvSpPr>
          <p:cNvPr id="5" name="Slide Number Placeholder 5"/>
          <p:cNvSpPr>
            <a:spLocks noGrp="1"/>
          </p:cNvSpPr>
          <p:nvPr>
            <p:ph type="sldNum" sz="quarter" idx="11"/>
          </p:nvPr>
        </p:nvSpPr>
        <p:spPr/>
        <p:txBody>
          <a:bodyPr/>
          <a:lstStyle>
            <a:lvl1pPr>
              <a:defRPr/>
            </a:lvl1pPr>
          </a:lstStyle>
          <a:p>
            <a:pPr>
              <a:defRPr/>
            </a:pPr>
            <a:fld id="{869B458D-841A-4686-A68D-078226067A66}" type="slidenum">
              <a:rPr lang="en-NZ"/>
              <a:pPr>
                <a:defRPr/>
              </a:pPr>
              <a:t>‹#›</a:t>
            </a:fld>
            <a:endParaRPr lang="en-NZ" dirty="0"/>
          </a:p>
        </p:txBody>
      </p:sp>
    </p:spTree>
    <p:extLst>
      <p:ext uri="{BB962C8B-B14F-4D97-AF65-F5344CB8AC3E}">
        <p14:creationId xmlns:p14="http://schemas.microsoft.com/office/powerpoint/2010/main" val="30561710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5535" y="116632"/>
            <a:ext cx="8352927" cy="1080120"/>
          </a:xfrm>
        </p:spPr>
        <p:txBody>
          <a:bodyPr>
            <a:normAutofit/>
          </a:bodyPr>
          <a:lstStyle>
            <a:lvl1pPr>
              <a:defRPr sz="4400"/>
            </a:lvl1pPr>
          </a:lstStyle>
          <a:p>
            <a:r>
              <a:rPr lang="en-US" dirty="0" smtClean="0"/>
              <a:t>Title</a:t>
            </a:r>
            <a:endParaRPr lang="en-NZ" dirty="0"/>
          </a:p>
        </p:txBody>
      </p:sp>
      <p:sp>
        <p:nvSpPr>
          <p:cNvPr id="3" name="Footer Placeholder 2"/>
          <p:cNvSpPr>
            <a:spLocks noGrp="1"/>
          </p:cNvSpPr>
          <p:nvPr>
            <p:ph type="ftr" sz="quarter" idx="10"/>
          </p:nvPr>
        </p:nvSpPr>
        <p:spPr/>
        <p:txBody>
          <a:bodyPr/>
          <a:lstStyle>
            <a:lvl1pPr>
              <a:defRPr sz="1200">
                <a:latin typeface="+mj-lt"/>
              </a:defRPr>
            </a:lvl1pPr>
          </a:lstStyle>
          <a:p>
            <a:r>
              <a:rPr lang="en-NZ" dirty="0" smtClean="0"/>
              <a:t>| Airways public meeting - 24 October 2013</a:t>
            </a:r>
            <a:endParaRPr lang="en-US" dirty="0"/>
          </a:p>
        </p:txBody>
      </p:sp>
      <p:sp>
        <p:nvSpPr>
          <p:cNvPr id="4" name="Slide Number Placeholder 3"/>
          <p:cNvSpPr>
            <a:spLocks noGrp="1"/>
          </p:cNvSpPr>
          <p:nvPr>
            <p:ph type="sldNum" sz="quarter" idx="11"/>
          </p:nvPr>
        </p:nvSpPr>
        <p:spPr/>
        <p:txBody>
          <a:bodyPr/>
          <a:lstStyle/>
          <a:p>
            <a:fld id="{7B930E36-F1F7-4239-AEEF-84AFB67C5D47}" type="slidenum">
              <a:rPr lang="en-US" smtClean="0"/>
              <a:pPr/>
              <a:t>‹#›</a:t>
            </a:fld>
            <a:endParaRPr lang="en-US" dirty="0"/>
          </a:p>
        </p:txBody>
      </p:sp>
      <p:sp>
        <p:nvSpPr>
          <p:cNvPr id="7" name="Content Placeholder 6"/>
          <p:cNvSpPr>
            <a:spLocks noGrp="1"/>
          </p:cNvSpPr>
          <p:nvPr>
            <p:ph sz="quarter" idx="12"/>
          </p:nvPr>
        </p:nvSpPr>
        <p:spPr>
          <a:xfrm>
            <a:off x="395536" y="1196752"/>
            <a:ext cx="8352927" cy="468017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NZ" dirty="0"/>
          </a:p>
        </p:txBody>
      </p:sp>
    </p:spTree>
    <p:extLst>
      <p:ext uri="{BB962C8B-B14F-4D97-AF65-F5344CB8AC3E}">
        <p14:creationId xmlns:p14="http://schemas.microsoft.com/office/powerpoint/2010/main" val="206776687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_No Image subtitle">
    <p:spTree>
      <p:nvGrpSpPr>
        <p:cNvPr id="1" name=""/>
        <p:cNvGrpSpPr/>
        <p:nvPr/>
      </p:nvGrpSpPr>
      <p:grpSpPr>
        <a:xfrm>
          <a:off x="0" y="0"/>
          <a:ext cx="0" cy="0"/>
          <a:chOff x="0" y="0"/>
          <a:chExt cx="0" cy="0"/>
        </a:xfrm>
      </p:grpSpPr>
      <p:sp>
        <p:nvSpPr>
          <p:cNvPr id="2" name="Title 1"/>
          <p:cNvSpPr>
            <a:spLocks noGrp="1"/>
          </p:cNvSpPr>
          <p:nvPr>
            <p:ph type="ctrTitle"/>
          </p:nvPr>
        </p:nvSpPr>
        <p:spPr>
          <a:xfrm>
            <a:off x="323528" y="2420888"/>
            <a:ext cx="8424936" cy="1368152"/>
          </a:xfrm>
        </p:spPr>
        <p:txBody>
          <a:bodyPr>
            <a:normAutofit/>
          </a:bodyPr>
          <a:lstStyle>
            <a:lvl1pPr algn="ctr">
              <a:lnSpc>
                <a:spcPts val="7000"/>
              </a:lnSpc>
              <a:defRPr sz="7200" b="1">
                <a:solidFill>
                  <a:srgbClr val="00B0F0"/>
                </a:solidFill>
                <a:latin typeface="+mj-lt"/>
              </a:defRPr>
            </a:lvl1pPr>
          </a:lstStyle>
          <a:p>
            <a:r>
              <a:rPr lang="en-US" smtClean="0"/>
              <a:t>Click to edit Master title style</a:t>
            </a:r>
            <a:endParaRPr lang="en-NZ" dirty="0"/>
          </a:p>
        </p:txBody>
      </p:sp>
      <p:sp>
        <p:nvSpPr>
          <p:cNvPr id="3" name="Footer Placeholder 4"/>
          <p:cNvSpPr>
            <a:spLocks noGrp="1"/>
          </p:cNvSpPr>
          <p:nvPr>
            <p:ph type="ftr" sz="quarter" idx="10"/>
          </p:nvPr>
        </p:nvSpPr>
        <p:spPr/>
        <p:txBody>
          <a:bodyPr/>
          <a:lstStyle>
            <a:lvl1pPr>
              <a:defRPr/>
            </a:lvl1pPr>
          </a:lstStyle>
          <a:p>
            <a:pPr>
              <a:defRPr/>
            </a:pPr>
            <a:r>
              <a:rPr lang="en-NZ" dirty="0" smtClean="0"/>
              <a:t>| Airways public meeting - 24 October 2013</a:t>
            </a:r>
            <a:endParaRPr lang="en-NZ" dirty="0"/>
          </a:p>
        </p:txBody>
      </p:sp>
      <p:sp>
        <p:nvSpPr>
          <p:cNvPr id="4" name="Slide Number Placeholder 5"/>
          <p:cNvSpPr>
            <a:spLocks noGrp="1"/>
          </p:cNvSpPr>
          <p:nvPr>
            <p:ph type="sldNum" sz="quarter" idx="11"/>
          </p:nvPr>
        </p:nvSpPr>
        <p:spPr/>
        <p:txBody>
          <a:bodyPr/>
          <a:lstStyle>
            <a:lvl1pPr>
              <a:defRPr/>
            </a:lvl1pPr>
          </a:lstStyle>
          <a:p>
            <a:pPr>
              <a:defRPr/>
            </a:pPr>
            <a:fld id="{79A8089B-8672-4B97-99B7-701C5A3BD409}" type="slidenum">
              <a:rPr lang="en-NZ"/>
              <a:pPr>
                <a:defRPr/>
              </a:pPr>
              <a:t>‹#›</a:t>
            </a:fld>
            <a:endParaRPr lang="en-NZ" dirty="0"/>
          </a:p>
        </p:txBody>
      </p:sp>
    </p:spTree>
    <p:extLst>
      <p:ext uri="{BB962C8B-B14F-4D97-AF65-F5344CB8AC3E}">
        <p14:creationId xmlns:p14="http://schemas.microsoft.com/office/powerpoint/2010/main" val="2204025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_image">
    <p:spTree>
      <p:nvGrpSpPr>
        <p:cNvPr id="1" name=""/>
        <p:cNvGrpSpPr/>
        <p:nvPr/>
      </p:nvGrpSpPr>
      <p:grpSpPr>
        <a:xfrm>
          <a:off x="0" y="0"/>
          <a:ext cx="0" cy="0"/>
          <a:chOff x="0" y="0"/>
          <a:chExt cx="0" cy="0"/>
        </a:xfrm>
      </p:grpSpPr>
      <p:sp>
        <p:nvSpPr>
          <p:cNvPr id="13" name="Title 1"/>
          <p:cNvSpPr>
            <a:spLocks noGrp="1"/>
          </p:cNvSpPr>
          <p:nvPr>
            <p:ph type="ctrTitle"/>
          </p:nvPr>
        </p:nvSpPr>
        <p:spPr>
          <a:xfrm>
            <a:off x="323528" y="2043202"/>
            <a:ext cx="8424936" cy="1368152"/>
          </a:xfrm>
        </p:spPr>
        <p:txBody>
          <a:bodyPr>
            <a:normAutofit/>
          </a:bodyPr>
          <a:lstStyle>
            <a:lvl1pPr algn="ctr">
              <a:lnSpc>
                <a:spcPts val="7000"/>
              </a:lnSpc>
              <a:defRPr sz="7200" b="1">
                <a:solidFill>
                  <a:schemeClr val="tx1"/>
                </a:solidFill>
                <a:latin typeface="+mj-lt"/>
              </a:defRPr>
            </a:lvl1pPr>
          </a:lstStyle>
          <a:p>
            <a:r>
              <a:rPr lang="en-US" smtClean="0"/>
              <a:t>Click to edit Master title style</a:t>
            </a:r>
            <a:endParaRPr lang="en-NZ" dirty="0"/>
          </a:p>
        </p:txBody>
      </p:sp>
      <p:sp>
        <p:nvSpPr>
          <p:cNvPr id="14" name="Subtitle 2"/>
          <p:cNvSpPr>
            <a:spLocks noGrp="1"/>
          </p:cNvSpPr>
          <p:nvPr>
            <p:ph type="subTitle" idx="1"/>
          </p:nvPr>
        </p:nvSpPr>
        <p:spPr>
          <a:xfrm>
            <a:off x="323528" y="3419061"/>
            <a:ext cx="8424936" cy="792088"/>
          </a:xfrm>
        </p:spPr>
        <p:txBody>
          <a:bodyPr>
            <a:normAutofit/>
          </a:bodyPr>
          <a:lstStyle>
            <a:lvl1pPr marL="0" indent="0" algn="ctr">
              <a:buNone/>
              <a:defRPr sz="3600" i="1"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NZ" dirty="0"/>
          </a:p>
        </p:txBody>
      </p:sp>
      <p:sp>
        <p:nvSpPr>
          <p:cNvPr id="4" name="Picture Placeholder 3"/>
          <p:cNvSpPr>
            <a:spLocks noGrp="1"/>
          </p:cNvSpPr>
          <p:nvPr>
            <p:ph type="pic" sz="quarter" idx="14"/>
          </p:nvPr>
        </p:nvSpPr>
        <p:spPr>
          <a:xfrm>
            <a:off x="7415999" y="6060200"/>
            <a:ext cx="1580715" cy="797799"/>
          </a:xfrm>
        </p:spPr>
        <p:txBody>
          <a:bodyPr rtlCol="0">
            <a:normAutofit/>
          </a:bodyPr>
          <a:lstStyle/>
          <a:p>
            <a:pPr lvl="0"/>
            <a:r>
              <a:rPr lang="en-US" noProof="0" dirty="0" smtClean="0"/>
              <a:t>Click icon to add picture</a:t>
            </a:r>
            <a:endParaRPr lang="en-NZ" noProof="0" dirty="0"/>
          </a:p>
        </p:txBody>
      </p:sp>
      <p:sp>
        <p:nvSpPr>
          <p:cNvPr id="7" name="Picture Placeholder 6"/>
          <p:cNvSpPr>
            <a:spLocks noGrp="1"/>
          </p:cNvSpPr>
          <p:nvPr>
            <p:ph type="pic" sz="quarter" idx="13"/>
          </p:nvPr>
        </p:nvSpPr>
        <p:spPr>
          <a:xfrm>
            <a:off x="0" y="0"/>
            <a:ext cx="9144000" cy="6181200"/>
          </a:xfrm>
          <a:noFill/>
        </p:spPr>
        <p:txBody>
          <a:bodyPr rtlCol="0">
            <a:normAutofit/>
          </a:bodyPr>
          <a:lstStyle>
            <a:lvl1pPr marL="0" indent="0" algn="ctr">
              <a:buNone/>
              <a:defRPr sz="1800" i="1" u="none">
                <a:solidFill>
                  <a:schemeClr val="accent3"/>
                </a:solidFill>
                <a:latin typeface="+mn-lt"/>
              </a:defRPr>
            </a:lvl1pPr>
          </a:lstStyle>
          <a:p>
            <a:pPr lvl="0"/>
            <a:r>
              <a:rPr lang="en-US" noProof="0" dirty="0" smtClean="0"/>
              <a:t>Click icon to add picture</a:t>
            </a:r>
            <a:endParaRPr lang="en-NZ" noProof="0" dirty="0"/>
          </a:p>
        </p:txBody>
      </p:sp>
      <p:sp>
        <p:nvSpPr>
          <p:cNvPr id="6" name="Footer Placeholder 4"/>
          <p:cNvSpPr>
            <a:spLocks noGrp="1"/>
          </p:cNvSpPr>
          <p:nvPr>
            <p:ph type="ftr" sz="quarter" idx="15"/>
          </p:nvPr>
        </p:nvSpPr>
        <p:spPr/>
        <p:txBody>
          <a:bodyPr/>
          <a:lstStyle>
            <a:lvl1pPr>
              <a:defRPr/>
            </a:lvl1pPr>
          </a:lstStyle>
          <a:p>
            <a:pPr>
              <a:defRPr/>
            </a:pPr>
            <a:r>
              <a:rPr lang="en-NZ" dirty="0" smtClean="0"/>
              <a:t>| Airways public meeting - 24 October 2013</a:t>
            </a:r>
            <a:endParaRPr lang="en-NZ" dirty="0"/>
          </a:p>
        </p:txBody>
      </p:sp>
      <p:sp>
        <p:nvSpPr>
          <p:cNvPr id="8" name="Slide Number Placeholder 5"/>
          <p:cNvSpPr>
            <a:spLocks noGrp="1"/>
          </p:cNvSpPr>
          <p:nvPr>
            <p:ph type="sldNum" sz="quarter" idx="16"/>
          </p:nvPr>
        </p:nvSpPr>
        <p:spPr/>
        <p:txBody>
          <a:bodyPr/>
          <a:lstStyle>
            <a:lvl1pPr>
              <a:defRPr/>
            </a:lvl1pPr>
          </a:lstStyle>
          <a:p>
            <a:pPr>
              <a:defRPr/>
            </a:pPr>
            <a:fld id="{97DC2420-678A-4F5D-B1AC-768968253619}" type="slidenum">
              <a:rPr lang="en-NZ"/>
              <a:pPr>
                <a:defRPr/>
              </a:pPr>
              <a:t>‹#›</a:t>
            </a:fld>
            <a:endParaRPr lang="en-NZ" dirty="0"/>
          </a:p>
        </p:txBody>
      </p:sp>
    </p:spTree>
    <p:extLst>
      <p:ext uri="{BB962C8B-B14F-4D97-AF65-F5344CB8AC3E}">
        <p14:creationId xmlns:p14="http://schemas.microsoft.com/office/powerpoint/2010/main" val="2358669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Content Placeholder 6"/>
          <p:cNvSpPr>
            <a:spLocks noGrp="1"/>
          </p:cNvSpPr>
          <p:nvPr>
            <p:ph sz="quarter" idx="12"/>
          </p:nvPr>
        </p:nvSpPr>
        <p:spPr>
          <a:xfrm>
            <a:off x="395536" y="1196752"/>
            <a:ext cx="8352927" cy="4680173"/>
          </a:xfrm>
        </p:spPr>
        <p:txBody>
          <a:bodyPr/>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dirty="0"/>
          </a:p>
        </p:txBody>
      </p:sp>
      <p:sp>
        <p:nvSpPr>
          <p:cNvPr id="6" name="Text Placeholder 15"/>
          <p:cNvSpPr>
            <a:spLocks noGrp="1"/>
          </p:cNvSpPr>
          <p:nvPr>
            <p:ph type="body" sz="quarter" idx="16"/>
          </p:nvPr>
        </p:nvSpPr>
        <p:spPr>
          <a:xfrm>
            <a:off x="398186" y="228877"/>
            <a:ext cx="8367712" cy="854075"/>
          </a:xfrm>
        </p:spPr>
        <p:txBody>
          <a:bodyPr>
            <a:noAutofit/>
          </a:bodyPr>
          <a:lstStyle>
            <a:lvl1pPr marL="0" indent="0">
              <a:buNone/>
              <a:defRPr sz="5400" b="1" baseline="0">
                <a:solidFill>
                  <a:schemeClr val="accent1"/>
                </a:solidFill>
              </a:defRPr>
            </a:lvl1pPr>
          </a:lstStyle>
          <a:p>
            <a:pPr lvl="0"/>
            <a:r>
              <a:rPr lang="en-US" smtClean="0"/>
              <a:t>Click to edit Master text styles</a:t>
            </a:r>
          </a:p>
        </p:txBody>
      </p:sp>
      <p:sp>
        <p:nvSpPr>
          <p:cNvPr id="4" name="Footer Placeholder 4"/>
          <p:cNvSpPr>
            <a:spLocks noGrp="1"/>
          </p:cNvSpPr>
          <p:nvPr>
            <p:ph type="ftr" sz="quarter" idx="17"/>
          </p:nvPr>
        </p:nvSpPr>
        <p:spPr/>
        <p:txBody>
          <a:bodyPr/>
          <a:lstStyle>
            <a:lvl1pPr>
              <a:defRPr/>
            </a:lvl1pPr>
          </a:lstStyle>
          <a:p>
            <a:pPr>
              <a:defRPr/>
            </a:pPr>
            <a:r>
              <a:rPr lang="en-NZ" dirty="0" smtClean="0"/>
              <a:t>| Airways public meeting - 24 October 2013</a:t>
            </a:r>
            <a:endParaRPr lang="en-NZ" dirty="0"/>
          </a:p>
        </p:txBody>
      </p:sp>
      <p:sp>
        <p:nvSpPr>
          <p:cNvPr id="5" name="Slide Number Placeholder 5"/>
          <p:cNvSpPr>
            <a:spLocks noGrp="1"/>
          </p:cNvSpPr>
          <p:nvPr>
            <p:ph type="sldNum" sz="quarter" idx="18"/>
          </p:nvPr>
        </p:nvSpPr>
        <p:spPr/>
        <p:txBody>
          <a:bodyPr/>
          <a:lstStyle>
            <a:lvl1pPr>
              <a:defRPr/>
            </a:lvl1pPr>
          </a:lstStyle>
          <a:p>
            <a:pPr>
              <a:defRPr/>
            </a:pPr>
            <a:fld id="{C9090EFB-D565-456F-8F95-47C2AA7A8C9D}" type="slidenum">
              <a:rPr lang="en-NZ"/>
              <a:pPr>
                <a:defRPr/>
              </a:pPr>
              <a:t>‹#›</a:t>
            </a:fld>
            <a:endParaRPr lang="en-NZ" dirty="0"/>
          </a:p>
        </p:txBody>
      </p:sp>
    </p:spTree>
    <p:extLst>
      <p:ext uri="{BB962C8B-B14F-4D97-AF65-F5344CB8AC3E}">
        <p14:creationId xmlns:p14="http://schemas.microsoft.com/office/powerpoint/2010/main" val="2497135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with title">
    <p:spTree>
      <p:nvGrpSpPr>
        <p:cNvPr id="1" name=""/>
        <p:cNvGrpSpPr/>
        <p:nvPr/>
      </p:nvGrpSpPr>
      <p:grpSpPr>
        <a:xfrm>
          <a:off x="0" y="0"/>
          <a:ext cx="0" cy="0"/>
          <a:chOff x="0" y="0"/>
          <a:chExt cx="0" cy="0"/>
        </a:xfrm>
      </p:grpSpPr>
      <p:sp>
        <p:nvSpPr>
          <p:cNvPr id="10" name="Chart Placeholder 9"/>
          <p:cNvSpPr>
            <a:spLocks noGrp="1"/>
          </p:cNvSpPr>
          <p:nvPr>
            <p:ph type="chart" sz="quarter" idx="13"/>
          </p:nvPr>
        </p:nvSpPr>
        <p:spPr>
          <a:xfrm>
            <a:off x="1259681" y="1340768"/>
            <a:ext cx="6624638" cy="3960440"/>
          </a:xfrm>
          <a:ln w="31750">
            <a:noFill/>
          </a:ln>
          <a:effectLst/>
        </p:spPr>
        <p:txBody>
          <a:bodyPr rtlCol="0">
            <a:normAutofit/>
          </a:bodyPr>
          <a:lstStyle>
            <a:lvl1pPr marL="0" indent="0">
              <a:buNone/>
              <a:defRPr sz="1600" i="1" baseline="0">
                <a:solidFill>
                  <a:schemeClr val="accent3"/>
                </a:solidFill>
              </a:defRPr>
            </a:lvl1pPr>
          </a:lstStyle>
          <a:p>
            <a:pPr lvl="0"/>
            <a:r>
              <a:rPr lang="en-US" noProof="0" dirty="0" smtClean="0"/>
              <a:t>Click icon to add chart</a:t>
            </a:r>
            <a:endParaRPr lang="en-NZ" noProof="0" dirty="0"/>
          </a:p>
        </p:txBody>
      </p:sp>
      <p:sp>
        <p:nvSpPr>
          <p:cNvPr id="12" name="Text Placeholder 15"/>
          <p:cNvSpPr>
            <a:spLocks noGrp="1"/>
          </p:cNvSpPr>
          <p:nvPr>
            <p:ph type="body" sz="quarter" idx="14"/>
          </p:nvPr>
        </p:nvSpPr>
        <p:spPr>
          <a:xfrm>
            <a:off x="398186" y="228877"/>
            <a:ext cx="8367712" cy="854075"/>
          </a:xfrm>
        </p:spPr>
        <p:txBody>
          <a:bodyPr>
            <a:noAutofit/>
          </a:bodyPr>
          <a:lstStyle>
            <a:lvl1pPr marL="0" indent="0">
              <a:buNone/>
              <a:defRPr sz="5400" b="1" baseline="0">
                <a:solidFill>
                  <a:schemeClr val="accent1"/>
                </a:solidFill>
              </a:defRPr>
            </a:lvl1pPr>
          </a:lstStyle>
          <a:p>
            <a:pPr lvl="0"/>
            <a:r>
              <a:rPr lang="en-US" smtClean="0"/>
              <a:t>Click to edit Master text styles</a:t>
            </a:r>
          </a:p>
        </p:txBody>
      </p:sp>
      <p:sp>
        <p:nvSpPr>
          <p:cNvPr id="4" name="Footer Placeholder 4"/>
          <p:cNvSpPr>
            <a:spLocks noGrp="1"/>
          </p:cNvSpPr>
          <p:nvPr>
            <p:ph type="ftr" sz="quarter" idx="15"/>
          </p:nvPr>
        </p:nvSpPr>
        <p:spPr/>
        <p:txBody>
          <a:bodyPr/>
          <a:lstStyle>
            <a:lvl1pPr>
              <a:defRPr/>
            </a:lvl1pPr>
          </a:lstStyle>
          <a:p>
            <a:pPr>
              <a:defRPr/>
            </a:pPr>
            <a:r>
              <a:rPr lang="en-NZ" dirty="0" smtClean="0"/>
              <a:t>| Airways public meeting - 24 October 2013</a:t>
            </a:r>
            <a:endParaRPr lang="en-NZ" dirty="0"/>
          </a:p>
        </p:txBody>
      </p:sp>
      <p:sp>
        <p:nvSpPr>
          <p:cNvPr id="5" name="Slide Number Placeholder 5"/>
          <p:cNvSpPr>
            <a:spLocks noGrp="1"/>
          </p:cNvSpPr>
          <p:nvPr>
            <p:ph type="sldNum" sz="quarter" idx="16"/>
          </p:nvPr>
        </p:nvSpPr>
        <p:spPr/>
        <p:txBody>
          <a:bodyPr/>
          <a:lstStyle>
            <a:lvl1pPr>
              <a:defRPr/>
            </a:lvl1pPr>
          </a:lstStyle>
          <a:p>
            <a:pPr>
              <a:defRPr/>
            </a:pPr>
            <a:fld id="{E7018E99-C412-4D27-8390-A0471BA05301}" type="slidenum">
              <a:rPr lang="en-NZ"/>
              <a:pPr>
                <a:defRPr/>
              </a:pPr>
              <a:t>‹#›</a:t>
            </a:fld>
            <a:endParaRPr lang="en-NZ" dirty="0"/>
          </a:p>
        </p:txBody>
      </p:sp>
    </p:spTree>
    <p:extLst>
      <p:ext uri="{BB962C8B-B14F-4D97-AF65-F5344CB8AC3E}">
        <p14:creationId xmlns:p14="http://schemas.microsoft.com/office/powerpoint/2010/main" val="10581732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with title">
    <p:spTree>
      <p:nvGrpSpPr>
        <p:cNvPr id="1" name=""/>
        <p:cNvGrpSpPr/>
        <p:nvPr/>
      </p:nvGrpSpPr>
      <p:grpSpPr>
        <a:xfrm>
          <a:off x="0" y="0"/>
          <a:ext cx="0" cy="0"/>
          <a:chOff x="0" y="0"/>
          <a:chExt cx="0" cy="0"/>
        </a:xfrm>
      </p:grpSpPr>
      <p:sp>
        <p:nvSpPr>
          <p:cNvPr id="4" name="Table Placeholder 3"/>
          <p:cNvSpPr>
            <a:spLocks noGrp="1"/>
          </p:cNvSpPr>
          <p:nvPr>
            <p:ph type="tbl" sz="quarter" idx="14"/>
          </p:nvPr>
        </p:nvSpPr>
        <p:spPr>
          <a:xfrm>
            <a:off x="1258887" y="1340768"/>
            <a:ext cx="6626225" cy="3959225"/>
          </a:xfrm>
          <a:noFill/>
          <a:ln w="31750">
            <a:solidFill>
              <a:schemeClr val="bg1"/>
            </a:solidFill>
          </a:ln>
          <a:effectLst>
            <a:outerShdw blurRad="50800" dist="38100" dir="2700000" algn="tl" rotWithShape="0">
              <a:prstClr val="black">
                <a:alpha val="40000"/>
              </a:prstClr>
            </a:outerShdw>
          </a:effectLst>
        </p:spPr>
        <p:txBody>
          <a:bodyPr rtlCol="0">
            <a:normAutofit/>
          </a:bodyPr>
          <a:lstStyle>
            <a:lvl1pPr marL="0" indent="0" algn="ctr">
              <a:buNone/>
              <a:defRPr sz="1400" i="1" baseline="0">
                <a:solidFill>
                  <a:schemeClr val="tx1">
                    <a:lumMod val="95000"/>
                    <a:lumOff val="5000"/>
                  </a:schemeClr>
                </a:solidFill>
                <a:latin typeface="+mn-lt"/>
              </a:defRPr>
            </a:lvl1pPr>
          </a:lstStyle>
          <a:p>
            <a:pPr lvl="0"/>
            <a:r>
              <a:rPr lang="en-US" noProof="0" dirty="0" smtClean="0"/>
              <a:t>Click icon to add table</a:t>
            </a:r>
            <a:endParaRPr lang="en-NZ" noProof="0" dirty="0"/>
          </a:p>
        </p:txBody>
      </p:sp>
      <p:sp>
        <p:nvSpPr>
          <p:cNvPr id="9" name="Text Placeholder 15"/>
          <p:cNvSpPr>
            <a:spLocks noGrp="1"/>
          </p:cNvSpPr>
          <p:nvPr>
            <p:ph type="body" sz="quarter" idx="15"/>
          </p:nvPr>
        </p:nvSpPr>
        <p:spPr>
          <a:xfrm>
            <a:off x="398186" y="228877"/>
            <a:ext cx="8367712" cy="854075"/>
          </a:xfrm>
        </p:spPr>
        <p:txBody>
          <a:bodyPr>
            <a:noAutofit/>
          </a:bodyPr>
          <a:lstStyle>
            <a:lvl1pPr marL="0" indent="0">
              <a:buNone/>
              <a:defRPr sz="5400" b="1" baseline="0">
                <a:solidFill>
                  <a:schemeClr val="accent1"/>
                </a:solidFill>
              </a:defRPr>
            </a:lvl1pPr>
          </a:lstStyle>
          <a:p>
            <a:pPr lvl="0"/>
            <a:r>
              <a:rPr lang="en-US" smtClean="0"/>
              <a:t>Click to edit Master text styles</a:t>
            </a:r>
          </a:p>
        </p:txBody>
      </p:sp>
      <p:sp>
        <p:nvSpPr>
          <p:cNvPr id="5" name="Footer Placeholder 4"/>
          <p:cNvSpPr>
            <a:spLocks noGrp="1"/>
          </p:cNvSpPr>
          <p:nvPr>
            <p:ph type="ftr" sz="quarter" idx="16"/>
          </p:nvPr>
        </p:nvSpPr>
        <p:spPr/>
        <p:txBody>
          <a:bodyPr/>
          <a:lstStyle>
            <a:lvl1pPr>
              <a:defRPr/>
            </a:lvl1pPr>
          </a:lstStyle>
          <a:p>
            <a:pPr>
              <a:defRPr/>
            </a:pPr>
            <a:r>
              <a:rPr lang="en-NZ" dirty="0" smtClean="0"/>
              <a:t>| Airways public meeting - 24 October 2013</a:t>
            </a:r>
            <a:endParaRPr lang="en-NZ" dirty="0"/>
          </a:p>
        </p:txBody>
      </p:sp>
      <p:sp>
        <p:nvSpPr>
          <p:cNvPr id="6" name="Slide Number Placeholder 5"/>
          <p:cNvSpPr>
            <a:spLocks noGrp="1"/>
          </p:cNvSpPr>
          <p:nvPr>
            <p:ph type="sldNum" sz="quarter" idx="17"/>
          </p:nvPr>
        </p:nvSpPr>
        <p:spPr/>
        <p:txBody>
          <a:bodyPr/>
          <a:lstStyle>
            <a:lvl1pPr>
              <a:defRPr/>
            </a:lvl1pPr>
          </a:lstStyle>
          <a:p>
            <a:pPr>
              <a:defRPr/>
            </a:pPr>
            <a:fld id="{896BFB60-5635-4FA5-A020-A35B97976FFD}" type="slidenum">
              <a:rPr lang="en-NZ"/>
              <a:pPr>
                <a:defRPr/>
              </a:pPr>
              <a:t>‹#›</a:t>
            </a:fld>
            <a:endParaRPr lang="en-NZ" dirty="0"/>
          </a:p>
        </p:txBody>
      </p:sp>
    </p:spTree>
    <p:extLst>
      <p:ext uri="{BB962C8B-B14F-4D97-AF65-F5344CB8AC3E}">
        <p14:creationId xmlns:p14="http://schemas.microsoft.com/office/powerpoint/2010/main" val="10872074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Image and text">
    <p:spTree>
      <p:nvGrpSpPr>
        <p:cNvPr id="1" name=""/>
        <p:cNvGrpSpPr/>
        <p:nvPr/>
      </p:nvGrpSpPr>
      <p:grpSpPr>
        <a:xfrm>
          <a:off x="0" y="0"/>
          <a:ext cx="0" cy="0"/>
          <a:chOff x="0" y="0"/>
          <a:chExt cx="0" cy="0"/>
        </a:xfrm>
      </p:grpSpPr>
      <p:sp>
        <p:nvSpPr>
          <p:cNvPr id="10" name="Text Placeholder 9"/>
          <p:cNvSpPr>
            <a:spLocks noGrp="1"/>
          </p:cNvSpPr>
          <p:nvPr>
            <p:ph type="body" sz="quarter" idx="14"/>
          </p:nvPr>
        </p:nvSpPr>
        <p:spPr>
          <a:xfrm>
            <a:off x="395536" y="1397768"/>
            <a:ext cx="3887787" cy="4392612"/>
          </a:xfrm>
        </p:spPr>
        <p:txBody>
          <a:bodyPr>
            <a:normAutofit/>
          </a:bodyPr>
          <a:lstStyle>
            <a:lvl1pPr marL="0" indent="0">
              <a:buFont typeface="Arial" pitchFamily="34" charset="0"/>
              <a:buNone/>
              <a:defRPr sz="2200" i="0" baseline="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dirty="0"/>
          </a:p>
        </p:txBody>
      </p:sp>
      <p:sp>
        <p:nvSpPr>
          <p:cNvPr id="12" name="Picture Placeholder 11"/>
          <p:cNvSpPr>
            <a:spLocks noGrp="1"/>
          </p:cNvSpPr>
          <p:nvPr>
            <p:ph type="pic" sz="quarter" idx="15"/>
          </p:nvPr>
        </p:nvSpPr>
        <p:spPr>
          <a:xfrm>
            <a:off x="4500563" y="1398314"/>
            <a:ext cx="4248150" cy="4319587"/>
          </a:xfrm>
          <a:noFill/>
          <a:ln w="38100">
            <a:solidFill>
              <a:schemeClr val="bg1"/>
            </a:solidFill>
          </a:ln>
          <a:effectLst>
            <a:outerShdw blurRad="50800" dist="38100" dir="2700000" algn="tl" rotWithShape="0">
              <a:prstClr val="black">
                <a:alpha val="40000"/>
              </a:prstClr>
            </a:outerShdw>
          </a:effectLst>
        </p:spPr>
        <p:txBody>
          <a:bodyPr rtlCol="0">
            <a:normAutofit/>
          </a:bodyPr>
          <a:lstStyle>
            <a:lvl1pPr marL="0" indent="0">
              <a:buNone/>
              <a:defRPr sz="1400" i="1" baseline="0"/>
            </a:lvl1pPr>
          </a:lstStyle>
          <a:p>
            <a:pPr lvl="0"/>
            <a:r>
              <a:rPr lang="en-US" noProof="0" dirty="0" smtClean="0"/>
              <a:t>Click icon to add picture</a:t>
            </a:r>
            <a:endParaRPr lang="en-NZ" noProof="0" dirty="0"/>
          </a:p>
        </p:txBody>
      </p:sp>
      <p:sp>
        <p:nvSpPr>
          <p:cNvPr id="13" name="Text Placeholder 15"/>
          <p:cNvSpPr>
            <a:spLocks noGrp="1"/>
          </p:cNvSpPr>
          <p:nvPr>
            <p:ph type="body" sz="quarter" idx="16"/>
          </p:nvPr>
        </p:nvSpPr>
        <p:spPr>
          <a:xfrm>
            <a:off x="398186" y="228877"/>
            <a:ext cx="8367712" cy="854075"/>
          </a:xfrm>
        </p:spPr>
        <p:txBody>
          <a:bodyPr>
            <a:noAutofit/>
          </a:bodyPr>
          <a:lstStyle>
            <a:lvl1pPr marL="0" indent="0">
              <a:buNone/>
              <a:defRPr sz="5400" b="1" baseline="0">
                <a:solidFill>
                  <a:schemeClr val="accent1"/>
                </a:solidFill>
              </a:defRPr>
            </a:lvl1pPr>
          </a:lstStyle>
          <a:p>
            <a:pPr lvl="0"/>
            <a:r>
              <a:rPr lang="en-US" smtClean="0"/>
              <a:t>Click to edit Master text styles</a:t>
            </a:r>
          </a:p>
        </p:txBody>
      </p:sp>
      <p:sp>
        <p:nvSpPr>
          <p:cNvPr id="5" name="Footer Placeholder 4"/>
          <p:cNvSpPr>
            <a:spLocks noGrp="1"/>
          </p:cNvSpPr>
          <p:nvPr>
            <p:ph type="ftr" sz="quarter" idx="17"/>
          </p:nvPr>
        </p:nvSpPr>
        <p:spPr/>
        <p:txBody>
          <a:bodyPr/>
          <a:lstStyle>
            <a:lvl1pPr>
              <a:defRPr/>
            </a:lvl1pPr>
          </a:lstStyle>
          <a:p>
            <a:pPr>
              <a:defRPr/>
            </a:pPr>
            <a:r>
              <a:rPr lang="en-NZ" dirty="0" smtClean="0"/>
              <a:t>| Airways public meeting - 24 October 2013</a:t>
            </a:r>
            <a:endParaRPr lang="en-NZ" dirty="0"/>
          </a:p>
        </p:txBody>
      </p:sp>
      <p:sp>
        <p:nvSpPr>
          <p:cNvPr id="6" name="Slide Number Placeholder 5"/>
          <p:cNvSpPr>
            <a:spLocks noGrp="1"/>
          </p:cNvSpPr>
          <p:nvPr>
            <p:ph type="sldNum" sz="quarter" idx="18"/>
          </p:nvPr>
        </p:nvSpPr>
        <p:spPr/>
        <p:txBody>
          <a:bodyPr/>
          <a:lstStyle>
            <a:lvl1pPr>
              <a:defRPr/>
            </a:lvl1pPr>
          </a:lstStyle>
          <a:p>
            <a:pPr>
              <a:defRPr/>
            </a:pPr>
            <a:fld id="{F25AD4F8-FB6F-410B-ACAE-ADD10B52A426}" type="slidenum">
              <a:rPr lang="en-NZ"/>
              <a:pPr>
                <a:defRPr/>
              </a:pPr>
              <a:t>‹#›</a:t>
            </a:fld>
            <a:endParaRPr lang="en-NZ" dirty="0"/>
          </a:p>
        </p:txBody>
      </p:sp>
    </p:spTree>
    <p:extLst>
      <p:ext uri="{BB962C8B-B14F-4D97-AF65-F5344CB8AC3E}">
        <p14:creationId xmlns:p14="http://schemas.microsoft.com/office/powerpoint/2010/main" val="28735433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Section header with image">
    <p:spTree>
      <p:nvGrpSpPr>
        <p:cNvPr id="1" name=""/>
        <p:cNvGrpSpPr/>
        <p:nvPr/>
      </p:nvGrpSpPr>
      <p:grpSpPr>
        <a:xfrm>
          <a:off x="0" y="0"/>
          <a:ext cx="0" cy="0"/>
          <a:chOff x="0" y="0"/>
          <a:chExt cx="0" cy="0"/>
        </a:xfrm>
      </p:grpSpPr>
      <p:sp>
        <p:nvSpPr>
          <p:cNvPr id="11" name="Picture Placeholder 6"/>
          <p:cNvSpPr>
            <a:spLocks noGrp="1"/>
          </p:cNvSpPr>
          <p:nvPr>
            <p:ph type="pic" sz="quarter" idx="13"/>
          </p:nvPr>
        </p:nvSpPr>
        <p:spPr>
          <a:xfrm>
            <a:off x="0" y="-546"/>
            <a:ext cx="9144000" cy="6181200"/>
          </a:xfrm>
          <a:noFill/>
        </p:spPr>
        <p:txBody>
          <a:bodyPr rtlCol="0">
            <a:normAutofit/>
          </a:bodyPr>
          <a:lstStyle>
            <a:lvl1pPr marL="0" indent="0" algn="ctr">
              <a:buNone/>
              <a:defRPr sz="1800" i="1">
                <a:solidFill>
                  <a:schemeClr val="accent3"/>
                </a:solidFill>
                <a:latin typeface="+mn-lt"/>
              </a:defRPr>
            </a:lvl1pPr>
          </a:lstStyle>
          <a:p>
            <a:pPr lvl="0"/>
            <a:r>
              <a:rPr lang="en-US" noProof="0" dirty="0" smtClean="0"/>
              <a:t>Click icon to add picture</a:t>
            </a:r>
            <a:endParaRPr lang="en-NZ" noProof="0" dirty="0"/>
          </a:p>
        </p:txBody>
      </p:sp>
      <p:sp>
        <p:nvSpPr>
          <p:cNvPr id="16" name="Text Placeholder 15"/>
          <p:cNvSpPr>
            <a:spLocks noGrp="1"/>
          </p:cNvSpPr>
          <p:nvPr>
            <p:ph type="body" sz="quarter" idx="14"/>
          </p:nvPr>
        </p:nvSpPr>
        <p:spPr>
          <a:xfrm>
            <a:off x="398186" y="228877"/>
            <a:ext cx="8367712" cy="854075"/>
          </a:xfrm>
        </p:spPr>
        <p:txBody>
          <a:bodyPr>
            <a:noAutofit/>
          </a:bodyPr>
          <a:lstStyle>
            <a:lvl1pPr marL="0" indent="0">
              <a:buNone/>
              <a:defRPr sz="5400" b="1" baseline="0">
                <a:solidFill>
                  <a:schemeClr val="tx1"/>
                </a:solidFill>
              </a:defRPr>
            </a:lvl1pPr>
          </a:lstStyle>
          <a:p>
            <a:pPr lvl="0"/>
            <a:r>
              <a:rPr lang="en-US" smtClean="0"/>
              <a:t>Click to edit Master text styles</a:t>
            </a:r>
          </a:p>
        </p:txBody>
      </p:sp>
      <p:sp>
        <p:nvSpPr>
          <p:cNvPr id="17" name="Picture Placeholder 3"/>
          <p:cNvSpPr>
            <a:spLocks noGrp="1"/>
          </p:cNvSpPr>
          <p:nvPr>
            <p:ph type="pic" sz="quarter" idx="15"/>
          </p:nvPr>
        </p:nvSpPr>
        <p:spPr>
          <a:xfrm>
            <a:off x="7415999" y="6060200"/>
            <a:ext cx="1580715" cy="797799"/>
          </a:xfrm>
        </p:spPr>
        <p:txBody>
          <a:bodyPr rtlCol="0">
            <a:normAutofit/>
          </a:bodyPr>
          <a:lstStyle/>
          <a:p>
            <a:pPr lvl="0"/>
            <a:r>
              <a:rPr lang="en-US" noProof="0" dirty="0" smtClean="0"/>
              <a:t>Click icon to add picture</a:t>
            </a:r>
            <a:endParaRPr lang="en-NZ" noProof="0" dirty="0"/>
          </a:p>
        </p:txBody>
      </p:sp>
      <p:sp>
        <p:nvSpPr>
          <p:cNvPr id="5" name="Slide Number Placeholder 5"/>
          <p:cNvSpPr>
            <a:spLocks noGrp="1"/>
          </p:cNvSpPr>
          <p:nvPr>
            <p:ph type="sldNum" sz="quarter" idx="16"/>
          </p:nvPr>
        </p:nvSpPr>
        <p:spPr/>
        <p:txBody>
          <a:bodyPr/>
          <a:lstStyle>
            <a:lvl1pPr>
              <a:defRPr sz="1200" smtClean="0"/>
            </a:lvl1pPr>
          </a:lstStyle>
          <a:p>
            <a:pPr>
              <a:defRPr/>
            </a:pPr>
            <a:fld id="{A85AAF5D-5CF1-4DC7-A5B4-65A2784C1440}" type="slidenum">
              <a:rPr lang="en-NZ"/>
              <a:pPr>
                <a:defRPr/>
              </a:pPr>
              <a:t>‹#›</a:t>
            </a:fld>
            <a:endParaRPr lang="en-NZ" dirty="0"/>
          </a:p>
        </p:txBody>
      </p:sp>
      <p:sp>
        <p:nvSpPr>
          <p:cNvPr id="6" name="Footer Placeholder 4"/>
          <p:cNvSpPr>
            <a:spLocks noGrp="1"/>
          </p:cNvSpPr>
          <p:nvPr>
            <p:ph type="ftr" sz="quarter" idx="17"/>
          </p:nvPr>
        </p:nvSpPr>
        <p:spPr/>
        <p:txBody>
          <a:bodyPr/>
          <a:lstStyle>
            <a:lvl1pPr algn="l">
              <a:defRPr sz="1000" dirty="0" smtClean="0">
                <a:solidFill>
                  <a:schemeClr val="bg1"/>
                </a:solidFill>
              </a:defRPr>
            </a:lvl1pPr>
          </a:lstStyle>
          <a:p>
            <a:pPr>
              <a:defRPr/>
            </a:pPr>
            <a:r>
              <a:rPr lang="en-NZ" dirty="0" smtClean="0"/>
              <a:t>| Airways public meeting - 24 October 2013</a:t>
            </a:r>
            <a:endParaRPr lang="en-NZ" dirty="0"/>
          </a:p>
        </p:txBody>
      </p:sp>
    </p:spTree>
    <p:extLst>
      <p:ext uri="{BB962C8B-B14F-4D97-AF65-F5344CB8AC3E}">
        <p14:creationId xmlns:p14="http://schemas.microsoft.com/office/powerpoint/2010/main" val="4234442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no image">
    <p:spTree>
      <p:nvGrpSpPr>
        <p:cNvPr id="1" name=""/>
        <p:cNvGrpSpPr/>
        <p:nvPr/>
      </p:nvGrpSpPr>
      <p:grpSpPr>
        <a:xfrm>
          <a:off x="0" y="0"/>
          <a:ext cx="0" cy="0"/>
          <a:chOff x="0" y="0"/>
          <a:chExt cx="0" cy="0"/>
        </a:xfrm>
      </p:grpSpPr>
      <p:sp>
        <p:nvSpPr>
          <p:cNvPr id="16" name="Text Placeholder 15"/>
          <p:cNvSpPr>
            <a:spLocks noGrp="1"/>
          </p:cNvSpPr>
          <p:nvPr>
            <p:ph type="body" sz="quarter" idx="14"/>
          </p:nvPr>
        </p:nvSpPr>
        <p:spPr>
          <a:xfrm>
            <a:off x="398186" y="228877"/>
            <a:ext cx="8367712" cy="854075"/>
          </a:xfrm>
          <a:noFill/>
        </p:spPr>
        <p:txBody>
          <a:bodyPr>
            <a:noAutofit/>
          </a:bodyPr>
          <a:lstStyle>
            <a:lvl1pPr marL="0" indent="0">
              <a:buNone/>
              <a:defRPr sz="5400" b="1" baseline="0">
                <a:solidFill>
                  <a:schemeClr val="accent1"/>
                </a:solidFill>
              </a:defRPr>
            </a:lvl1pPr>
          </a:lstStyle>
          <a:p>
            <a:pPr lvl="0"/>
            <a:r>
              <a:rPr lang="en-US" smtClean="0"/>
              <a:t>Click to edit Master text styles</a:t>
            </a:r>
          </a:p>
        </p:txBody>
      </p:sp>
      <p:sp>
        <p:nvSpPr>
          <p:cNvPr id="7" name="Picture Placeholder 11"/>
          <p:cNvSpPr>
            <a:spLocks noGrp="1"/>
          </p:cNvSpPr>
          <p:nvPr>
            <p:ph type="pic" sz="quarter" idx="15"/>
          </p:nvPr>
        </p:nvSpPr>
        <p:spPr>
          <a:xfrm>
            <a:off x="2862470" y="1212575"/>
            <a:ext cx="5727219" cy="4651513"/>
          </a:xfrm>
          <a:noFill/>
          <a:ln w="38100">
            <a:solidFill>
              <a:schemeClr val="bg1"/>
            </a:solidFill>
          </a:ln>
          <a:effectLst>
            <a:outerShdw blurRad="50800" dist="38100" dir="2700000" algn="tl" rotWithShape="0">
              <a:prstClr val="black">
                <a:alpha val="40000"/>
              </a:prstClr>
            </a:outerShdw>
          </a:effectLst>
        </p:spPr>
        <p:txBody>
          <a:bodyPr rtlCol="0">
            <a:normAutofit/>
          </a:bodyPr>
          <a:lstStyle>
            <a:lvl1pPr marL="0" indent="0">
              <a:buNone/>
              <a:defRPr sz="1400" i="1" baseline="0"/>
            </a:lvl1pPr>
          </a:lstStyle>
          <a:p>
            <a:pPr lvl="0"/>
            <a:r>
              <a:rPr lang="en-US" noProof="0" dirty="0" smtClean="0"/>
              <a:t>Click icon to add picture</a:t>
            </a:r>
            <a:endParaRPr lang="en-NZ" noProof="0" dirty="0"/>
          </a:p>
        </p:txBody>
      </p:sp>
      <p:sp>
        <p:nvSpPr>
          <p:cNvPr id="4" name="Slide Number Placeholder 5"/>
          <p:cNvSpPr>
            <a:spLocks noGrp="1"/>
          </p:cNvSpPr>
          <p:nvPr>
            <p:ph type="sldNum" sz="quarter" idx="16"/>
          </p:nvPr>
        </p:nvSpPr>
        <p:spPr/>
        <p:txBody>
          <a:bodyPr/>
          <a:lstStyle>
            <a:lvl1pPr>
              <a:defRPr sz="1200" smtClean="0"/>
            </a:lvl1pPr>
          </a:lstStyle>
          <a:p>
            <a:pPr>
              <a:defRPr/>
            </a:pPr>
            <a:fld id="{6E08DDC3-48D4-4980-AEB6-5D3E22AF2AD3}" type="slidenum">
              <a:rPr lang="en-NZ"/>
              <a:pPr>
                <a:defRPr/>
              </a:pPr>
              <a:t>‹#›</a:t>
            </a:fld>
            <a:endParaRPr lang="en-NZ" dirty="0"/>
          </a:p>
        </p:txBody>
      </p:sp>
      <p:sp>
        <p:nvSpPr>
          <p:cNvPr id="5" name="Footer Placeholder 4"/>
          <p:cNvSpPr>
            <a:spLocks noGrp="1"/>
          </p:cNvSpPr>
          <p:nvPr>
            <p:ph type="ftr" sz="quarter" idx="17"/>
          </p:nvPr>
        </p:nvSpPr>
        <p:spPr/>
        <p:txBody>
          <a:bodyPr/>
          <a:lstStyle>
            <a:lvl1pPr algn="l">
              <a:defRPr sz="1000" dirty="0" smtClean="0">
                <a:solidFill>
                  <a:schemeClr val="bg1"/>
                </a:solidFill>
              </a:defRPr>
            </a:lvl1pPr>
          </a:lstStyle>
          <a:p>
            <a:pPr>
              <a:defRPr/>
            </a:pPr>
            <a:r>
              <a:rPr lang="en-NZ" dirty="0" smtClean="0"/>
              <a:t>| Airways public meeting - 24 October 2013</a:t>
            </a:r>
            <a:endParaRPr lang="en-NZ" dirty="0"/>
          </a:p>
        </p:txBody>
      </p:sp>
    </p:spTree>
    <p:extLst>
      <p:ext uri="{BB962C8B-B14F-4D97-AF65-F5344CB8AC3E}">
        <p14:creationId xmlns:p14="http://schemas.microsoft.com/office/powerpoint/2010/main" val="42732261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2"/>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68313" y="40481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NZ" smtClean="0"/>
              <a:t>This is the heading</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NZ" smtClean="0"/>
              <a:t>First level of text</a:t>
            </a:r>
          </a:p>
          <a:p>
            <a:pPr lvl="1"/>
            <a:r>
              <a:rPr lang="en-NZ" smtClean="0"/>
              <a:t>Second level</a:t>
            </a:r>
          </a:p>
          <a:p>
            <a:pPr lvl="2"/>
            <a:r>
              <a:rPr lang="en-NZ" smtClean="0"/>
              <a:t>Third level</a:t>
            </a:r>
          </a:p>
          <a:p>
            <a:pPr lvl="3"/>
            <a:r>
              <a:rPr lang="en-NZ" smtClean="0"/>
              <a:t>Fourth level</a:t>
            </a:r>
          </a:p>
          <a:p>
            <a:pPr lvl="4"/>
            <a:r>
              <a:rPr lang="en-NZ" smtClean="0"/>
              <a:t>Fifth level</a:t>
            </a:r>
          </a:p>
        </p:txBody>
      </p:sp>
      <p:sp>
        <p:nvSpPr>
          <p:cNvPr id="5" name="Footer Placeholder 4"/>
          <p:cNvSpPr>
            <a:spLocks noGrp="1"/>
          </p:cNvSpPr>
          <p:nvPr>
            <p:ph type="ftr" sz="quarter" idx="3"/>
          </p:nvPr>
        </p:nvSpPr>
        <p:spPr>
          <a:xfrm>
            <a:off x="611188" y="6303963"/>
            <a:ext cx="2808287" cy="365125"/>
          </a:xfrm>
          <a:prstGeom prst="rect">
            <a:avLst/>
          </a:prstGeom>
        </p:spPr>
        <p:txBody>
          <a:bodyPr vert="horz" lIns="91440" tIns="45720" rIns="91440" bIns="45720" rtlCol="0" anchor="ctr"/>
          <a:lstStyle>
            <a:lvl1pPr algn="l" fontAlgn="auto">
              <a:spcBef>
                <a:spcPts val="0"/>
              </a:spcBef>
              <a:spcAft>
                <a:spcPts val="0"/>
              </a:spcAft>
              <a:defRPr sz="1000" dirty="0" smtClean="0">
                <a:solidFill>
                  <a:schemeClr val="bg1"/>
                </a:solidFill>
                <a:latin typeface="+mn-lt"/>
                <a:cs typeface="+mn-cs"/>
              </a:defRPr>
            </a:lvl1pPr>
          </a:lstStyle>
          <a:p>
            <a:pPr>
              <a:defRPr/>
            </a:pPr>
            <a:r>
              <a:rPr lang="en-NZ" dirty="0" smtClean="0"/>
              <a:t>| Airways public meeting - 24 October 2013</a:t>
            </a:r>
            <a:endParaRPr lang="en-NZ" dirty="0"/>
          </a:p>
        </p:txBody>
      </p:sp>
      <p:sp>
        <p:nvSpPr>
          <p:cNvPr id="6" name="Slide Number Placeholder 5"/>
          <p:cNvSpPr>
            <a:spLocks noGrp="1"/>
          </p:cNvSpPr>
          <p:nvPr>
            <p:ph type="sldNum" sz="quarter" idx="4"/>
          </p:nvPr>
        </p:nvSpPr>
        <p:spPr>
          <a:xfrm>
            <a:off x="395288" y="6308725"/>
            <a:ext cx="406400" cy="360363"/>
          </a:xfrm>
          <a:prstGeom prst="rect">
            <a:avLst/>
          </a:prstGeom>
        </p:spPr>
        <p:txBody>
          <a:bodyPr vert="horz" lIns="91440" tIns="45720" rIns="91440" bIns="45720" rtlCol="0" anchor="ctr"/>
          <a:lstStyle>
            <a:lvl1pPr algn="l" fontAlgn="auto">
              <a:spcBef>
                <a:spcPts val="0"/>
              </a:spcBef>
              <a:spcAft>
                <a:spcPts val="0"/>
              </a:spcAft>
              <a:defRPr sz="1000" smtClean="0">
                <a:solidFill>
                  <a:schemeClr val="bg1"/>
                </a:solidFill>
                <a:latin typeface="+mn-lt"/>
                <a:cs typeface="+mn-cs"/>
              </a:defRPr>
            </a:lvl1pPr>
          </a:lstStyle>
          <a:p>
            <a:pPr>
              <a:defRPr/>
            </a:pPr>
            <a:fld id="{0A5CD6AD-85C9-4B28-9D77-C5F0D0A44FE7}" type="slidenum">
              <a:rPr lang="en-NZ"/>
              <a:pPr>
                <a:defRPr/>
              </a:pPr>
              <a:t>‹#›</a:t>
            </a:fld>
            <a:endParaRPr lang="en-NZ" dirty="0"/>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Lst>
  <p:timing>
    <p:tnLst>
      <p:par>
        <p:cTn id="1" dur="indefinite" restart="never" nodeType="tmRoot"/>
      </p:par>
    </p:tnLst>
  </p:timing>
  <p:hf hdr="0" dt="0"/>
  <p:txStyles>
    <p:titleStyle>
      <a:lvl1pPr algn="l" rtl="0" eaLnBrk="1" fontAlgn="base" hangingPunct="1">
        <a:spcBef>
          <a:spcPct val="0"/>
        </a:spcBef>
        <a:spcAft>
          <a:spcPct val="0"/>
        </a:spcAft>
        <a:defRPr sz="5400" b="1" kern="1200">
          <a:solidFill>
            <a:schemeClr val="accent1"/>
          </a:solidFill>
          <a:latin typeface="+mj-lt"/>
          <a:ea typeface="+mj-ea"/>
          <a:cs typeface="+mj-cs"/>
        </a:defRPr>
      </a:lvl1pPr>
      <a:lvl2pPr algn="l" rtl="0" eaLnBrk="1" fontAlgn="base" hangingPunct="1">
        <a:spcBef>
          <a:spcPct val="0"/>
        </a:spcBef>
        <a:spcAft>
          <a:spcPct val="0"/>
        </a:spcAft>
        <a:defRPr sz="5400" b="1">
          <a:solidFill>
            <a:schemeClr val="accent1"/>
          </a:solidFill>
          <a:latin typeface="Calibri" pitchFamily="34" charset="0"/>
        </a:defRPr>
      </a:lvl2pPr>
      <a:lvl3pPr algn="l" rtl="0" eaLnBrk="1" fontAlgn="base" hangingPunct="1">
        <a:spcBef>
          <a:spcPct val="0"/>
        </a:spcBef>
        <a:spcAft>
          <a:spcPct val="0"/>
        </a:spcAft>
        <a:defRPr sz="5400" b="1">
          <a:solidFill>
            <a:schemeClr val="accent1"/>
          </a:solidFill>
          <a:latin typeface="Calibri" pitchFamily="34" charset="0"/>
        </a:defRPr>
      </a:lvl3pPr>
      <a:lvl4pPr algn="l" rtl="0" eaLnBrk="1" fontAlgn="base" hangingPunct="1">
        <a:spcBef>
          <a:spcPct val="0"/>
        </a:spcBef>
        <a:spcAft>
          <a:spcPct val="0"/>
        </a:spcAft>
        <a:defRPr sz="5400" b="1">
          <a:solidFill>
            <a:schemeClr val="accent1"/>
          </a:solidFill>
          <a:latin typeface="Calibri" pitchFamily="34" charset="0"/>
        </a:defRPr>
      </a:lvl4pPr>
      <a:lvl5pPr algn="l" rtl="0" eaLnBrk="1" fontAlgn="base" hangingPunct="1">
        <a:spcBef>
          <a:spcPct val="0"/>
        </a:spcBef>
        <a:spcAft>
          <a:spcPct val="0"/>
        </a:spcAft>
        <a:defRPr sz="5400" b="1">
          <a:solidFill>
            <a:schemeClr val="accent1"/>
          </a:solidFill>
          <a:latin typeface="Calibri" pitchFamily="34" charset="0"/>
        </a:defRPr>
      </a:lvl5pPr>
      <a:lvl6pPr marL="457200" algn="l" rtl="0" eaLnBrk="1" fontAlgn="base" hangingPunct="1">
        <a:spcBef>
          <a:spcPct val="0"/>
        </a:spcBef>
        <a:spcAft>
          <a:spcPct val="0"/>
        </a:spcAft>
        <a:defRPr sz="5400" b="1">
          <a:solidFill>
            <a:schemeClr val="accent1"/>
          </a:solidFill>
          <a:latin typeface="Calibri" pitchFamily="34" charset="0"/>
        </a:defRPr>
      </a:lvl6pPr>
      <a:lvl7pPr marL="914400" algn="l" rtl="0" eaLnBrk="1" fontAlgn="base" hangingPunct="1">
        <a:spcBef>
          <a:spcPct val="0"/>
        </a:spcBef>
        <a:spcAft>
          <a:spcPct val="0"/>
        </a:spcAft>
        <a:defRPr sz="5400" b="1">
          <a:solidFill>
            <a:schemeClr val="accent1"/>
          </a:solidFill>
          <a:latin typeface="Calibri" pitchFamily="34" charset="0"/>
        </a:defRPr>
      </a:lvl7pPr>
      <a:lvl8pPr marL="1371600" algn="l" rtl="0" eaLnBrk="1" fontAlgn="base" hangingPunct="1">
        <a:spcBef>
          <a:spcPct val="0"/>
        </a:spcBef>
        <a:spcAft>
          <a:spcPct val="0"/>
        </a:spcAft>
        <a:defRPr sz="5400" b="1">
          <a:solidFill>
            <a:schemeClr val="accent1"/>
          </a:solidFill>
          <a:latin typeface="Calibri" pitchFamily="34" charset="0"/>
        </a:defRPr>
      </a:lvl8pPr>
      <a:lvl9pPr marL="1828800" algn="l" rtl="0" eaLnBrk="1" fontAlgn="base" hangingPunct="1">
        <a:spcBef>
          <a:spcPct val="0"/>
        </a:spcBef>
        <a:spcAft>
          <a:spcPct val="0"/>
        </a:spcAft>
        <a:defRPr sz="5400" b="1">
          <a:solidFill>
            <a:schemeClr val="accent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2200" kern="1200">
          <a:solidFill>
            <a:srgbClr val="454642"/>
          </a:solidFill>
          <a:latin typeface="+mj-lt"/>
          <a:ea typeface="+mn-ea"/>
          <a:cs typeface="+mn-cs"/>
        </a:defRPr>
      </a:lvl1pPr>
      <a:lvl2pPr marL="742950" indent="-285750" algn="l" rtl="0" eaLnBrk="1" fontAlgn="base" hangingPunct="1">
        <a:spcBef>
          <a:spcPct val="20000"/>
        </a:spcBef>
        <a:spcAft>
          <a:spcPct val="0"/>
        </a:spcAft>
        <a:buFont typeface="Arial" charset="0"/>
        <a:buChar char="–"/>
        <a:defRPr kern="1200">
          <a:solidFill>
            <a:srgbClr val="454642"/>
          </a:solidFill>
          <a:latin typeface="+mj-lt"/>
          <a:ea typeface="+mn-ea"/>
          <a:cs typeface="+mn-cs"/>
        </a:defRPr>
      </a:lvl2pPr>
      <a:lvl3pPr marL="1143000" indent="-228600" algn="l" rtl="0" eaLnBrk="1" fontAlgn="base" hangingPunct="1">
        <a:spcBef>
          <a:spcPct val="20000"/>
        </a:spcBef>
        <a:spcAft>
          <a:spcPct val="0"/>
        </a:spcAft>
        <a:buFont typeface="Arial" charset="0"/>
        <a:buChar char="•"/>
        <a:defRPr sz="1600" kern="1200">
          <a:solidFill>
            <a:srgbClr val="454642"/>
          </a:solidFill>
          <a:latin typeface="+mj-lt"/>
          <a:ea typeface="+mn-ea"/>
          <a:cs typeface="+mn-cs"/>
        </a:defRPr>
      </a:lvl3pPr>
      <a:lvl4pPr marL="1600200" indent="-228600" algn="l" rtl="0" eaLnBrk="1" fontAlgn="base" hangingPunct="1">
        <a:spcBef>
          <a:spcPct val="20000"/>
        </a:spcBef>
        <a:spcAft>
          <a:spcPct val="0"/>
        </a:spcAft>
        <a:buFont typeface="Arial" charset="0"/>
        <a:buChar char="–"/>
        <a:defRPr sz="1200" kern="1200">
          <a:solidFill>
            <a:srgbClr val="454642"/>
          </a:solidFill>
          <a:latin typeface="+mj-lt"/>
          <a:ea typeface="+mn-ea"/>
          <a:cs typeface="+mn-cs"/>
        </a:defRPr>
      </a:lvl4pPr>
      <a:lvl5pPr marL="2057400" indent="-228600" algn="l" rtl="0" eaLnBrk="1" fontAlgn="base" hangingPunct="1">
        <a:spcBef>
          <a:spcPct val="20000"/>
        </a:spcBef>
        <a:spcAft>
          <a:spcPct val="0"/>
        </a:spcAft>
        <a:buFont typeface="Arial" charset="0"/>
        <a:buChar char="»"/>
        <a:defRPr sz="1200" kern="1200">
          <a:solidFill>
            <a:srgbClr val="454642"/>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693" r="693"/>
          <a:stretch>
            <a:fillRect/>
          </a:stretch>
        </p:blipFill>
        <p:spPr/>
      </p:pic>
      <p:sp>
        <p:nvSpPr>
          <p:cNvPr id="5126" name="Subtitle 8"/>
          <p:cNvSpPr>
            <a:spLocks noGrp="1"/>
          </p:cNvSpPr>
          <p:nvPr>
            <p:ph type="subTitle" idx="1"/>
          </p:nvPr>
        </p:nvSpPr>
        <p:spPr/>
        <p:txBody>
          <a:bodyPr/>
          <a:lstStyle/>
          <a:p>
            <a:r>
              <a:rPr lang="en-NZ" dirty="0" smtClean="0"/>
              <a:t>Subtitle</a:t>
            </a:r>
          </a:p>
        </p:txBody>
      </p:sp>
      <p:pic>
        <p:nvPicPr>
          <p:cNvPr id="5127" name="Picture Placeholder 16"/>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76" b="76"/>
          <a:stretch>
            <a:fillRect/>
          </a:stretch>
        </p:blipFill>
        <p:spPr/>
      </p:pic>
      <p:sp>
        <p:nvSpPr>
          <p:cNvPr id="5124" name="Slide Number Placeholder 2"/>
          <p:cNvSpPr>
            <a:spLocks noGrp="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Light" pitchFamily="34" charset="0"/>
              </a:defRPr>
            </a:lvl1pPr>
            <a:lvl2pPr marL="742950" indent="-285750">
              <a:defRPr>
                <a:solidFill>
                  <a:schemeClr val="tx1"/>
                </a:solidFill>
                <a:latin typeface="Calibri Light" pitchFamily="34" charset="0"/>
              </a:defRPr>
            </a:lvl2pPr>
            <a:lvl3pPr marL="1143000" indent="-228600">
              <a:defRPr>
                <a:solidFill>
                  <a:schemeClr val="tx1"/>
                </a:solidFill>
                <a:latin typeface="Calibri Light" pitchFamily="34" charset="0"/>
              </a:defRPr>
            </a:lvl3pPr>
            <a:lvl4pPr marL="1600200" indent="-228600">
              <a:defRPr>
                <a:solidFill>
                  <a:schemeClr val="tx1"/>
                </a:solidFill>
                <a:latin typeface="Calibri Light" pitchFamily="34" charset="0"/>
              </a:defRPr>
            </a:lvl4pPr>
            <a:lvl5pPr marL="2057400" indent="-228600">
              <a:defRPr>
                <a:solidFill>
                  <a:schemeClr val="tx1"/>
                </a:solidFill>
                <a:latin typeface="Calibri Light" pitchFamily="34" charset="0"/>
              </a:defRPr>
            </a:lvl5pPr>
            <a:lvl6pPr marL="2514600" indent="-228600" fontAlgn="base">
              <a:spcBef>
                <a:spcPct val="0"/>
              </a:spcBef>
              <a:spcAft>
                <a:spcPct val="0"/>
              </a:spcAft>
              <a:defRPr>
                <a:solidFill>
                  <a:schemeClr val="tx1"/>
                </a:solidFill>
                <a:latin typeface="Calibri Light" pitchFamily="34" charset="0"/>
              </a:defRPr>
            </a:lvl6pPr>
            <a:lvl7pPr marL="2971800" indent="-228600" fontAlgn="base">
              <a:spcBef>
                <a:spcPct val="0"/>
              </a:spcBef>
              <a:spcAft>
                <a:spcPct val="0"/>
              </a:spcAft>
              <a:defRPr>
                <a:solidFill>
                  <a:schemeClr val="tx1"/>
                </a:solidFill>
                <a:latin typeface="Calibri Light" pitchFamily="34" charset="0"/>
              </a:defRPr>
            </a:lvl7pPr>
            <a:lvl8pPr marL="3429000" indent="-228600" fontAlgn="base">
              <a:spcBef>
                <a:spcPct val="0"/>
              </a:spcBef>
              <a:spcAft>
                <a:spcPct val="0"/>
              </a:spcAft>
              <a:defRPr>
                <a:solidFill>
                  <a:schemeClr val="tx1"/>
                </a:solidFill>
                <a:latin typeface="Calibri Light" pitchFamily="34" charset="0"/>
              </a:defRPr>
            </a:lvl8pPr>
            <a:lvl9pPr marL="3886200" indent="-228600" fontAlgn="base">
              <a:spcBef>
                <a:spcPct val="0"/>
              </a:spcBef>
              <a:spcAft>
                <a:spcPct val="0"/>
              </a:spcAft>
              <a:defRPr>
                <a:solidFill>
                  <a:schemeClr val="tx1"/>
                </a:solidFill>
                <a:latin typeface="Calibri Light" pitchFamily="34" charset="0"/>
              </a:defRPr>
            </a:lvl9pPr>
          </a:lstStyle>
          <a:p>
            <a:pPr fontAlgn="base">
              <a:spcBef>
                <a:spcPct val="0"/>
              </a:spcBef>
              <a:spcAft>
                <a:spcPct val="0"/>
              </a:spcAft>
            </a:pPr>
            <a:fld id="{6490E753-4A2C-48F6-9898-B66CEEC161E2}" type="slidenum">
              <a:rPr lang="en-NZ">
                <a:solidFill>
                  <a:schemeClr val="bg1"/>
                </a:solidFill>
              </a:rPr>
              <a:pPr fontAlgn="base">
                <a:spcBef>
                  <a:spcPct val="0"/>
                </a:spcBef>
                <a:spcAft>
                  <a:spcPct val="0"/>
                </a:spcAft>
              </a:pPr>
              <a:t>1</a:t>
            </a:fld>
            <a:endParaRPr lang="en-NZ" dirty="0">
              <a:solidFill>
                <a:schemeClr val="bg1"/>
              </a:solidFill>
            </a:endParaRPr>
          </a:p>
        </p:txBody>
      </p:sp>
      <p:sp>
        <p:nvSpPr>
          <p:cNvPr id="8" name="Rectangle 7"/>
          <p:cNvSpPr/>
          <p:nvPr/>
        </p:nvSpPr>
        <p:spPr>
          <a:xfrm>
            <a:off x="-180975" y="2017336"/>
            <a:ext cx="9577388" cy="2318994"/>
          </a:xfrm>
          <a:prstGeom prst="rect">
            <a:avLst/>
          </a:prstGeom>
          <a:solidFill>
            <a:schemeClr val="bg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NZ" dirty="0"/>
          </a:p>
        </p:txBody>
      </p:sp>
      <p:sp>
        <p:nvSpPr>
          <p:cNvPr id="5125" name="Title 3"/>
          <p:cNvSpPr>
            <a:spLocks noGrp="1"/>
          </p:cNvSpPr>
          <p:nvPr>
            <p:ph type="ctrTitle"/>
          </p:nvPr>
        </p:nvSpPr>
        <p:spPr>
          <a:xfrm>
            <a:off x="395251" y="2131489"/>
            <a:ext cx="8424936" cy="1368152"/>
          </a:xfrm>
        </p:spPr>
        <p:txBody>
          <a:bodyPr>
            <a:noAutofit/>
          </a:bodyPr>
          <a:lstStyle/>
          <a:p>
            <a:r>
              <a:rPr lang="en-NZ" sz="5400" dirty="0" smtClean="0"/>
              <a:t>Welcome to the Airways public meeting</a:t>
            </a:r>
          </a:p>
        </p:txBody>
      </p:sp>
      <p:sp>
        <p:nvSpPr>
          <p:cNvPr id="4" name="TextBox 3"/>
          <p:cNvSpPr txBox="1"/>
          <p:nvPr/>
        </p:nvSpPr>
        <p:spPr>
          <a:xfrm>
            <a:off x="1737257" y="3676454"/>
            <a:ext cx="5740923" cy="584775"/>
          </a:xfrm>
          <a:prstGeom prst="rect">
            <a:avLst/>
          </a:prstGeom>
          <a:noFill/>
        </p:spPr>
        <p:txBody>
          <a:bodyPr wrap="square" rtlCol="0">
            <a:spAutoFit/>
          </a:bodyPr>
          <a:lstStyle/>
          <a:p>
            <a:pPr algn="ctr"/>
            <a:r>
              <a:rPr lang="en-NZ" sz="3200" b="1" i="1" dirty="0" smtClean="0"/>
              <a:t>24 October 2013</a:t>
            </a:r>
            <a:endParaRPr lang="en-NZ" sz="3200" b="1" i="1" dirty="0"/>
          </a:p>
        </p:txBody>
      </p:sp>
      <p:sp>
        <p:nvSpPr>
          <p:cNvPr id="5" name="Footer Placeholder 4"/>
          <p:cNvSpPr>
            <a:spLocks noGrp="1"/>
          </p:cNvSpPr>
          <p:nvPr>
            <p:ph type="ftr" sz="quarter" idx="15"/>
          </p:nvPr>
        </p:nvSpPr>
        <p:spPr/>
        <p:txBody>
          <a:bodyPr/>
          <a:lstStyle/>
          <a:p>
            <a:pPr>
              <a:defRPr/>
            </a:pPr>
            <a:r>
              <a:rPr lang="en-NZ" dirty="0" smtClean="0"/>
              <a:t>| Airways public meeting - 24 October 2013</a:t>
            </a:r>
            <a:endParaRPr lang="en-NZ"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NZ" dirty="0" smtClean="0"/>
              <a:t>Ed Sims</a:t>
            </a:r>
            <a:br>
              <a:rPr lang="en-NZ" dirty="0" smtClean="0"/>
            </a:br>
            <a:r>
              <a:rPr lang="en-NZ" sz="5300" dirty="0" smtClean="0"/>
              <a:t>Airways Chief Executive</a:t>
            </a:r>
            <a:endParaRPr lang="en-NZ" sz="5300" dirty="0"/>
          </a:p>
        </p:txBody>
      </p:sp>
      <p:sp>
        <p:nvSpPr>
          <p:cNvPr id="5" name="Footer Placeholder 4"/>
          <p:cNvSpPr>
            <a:spLocks noGrp="1"/>
          </p:cNvSpPr>
          <p:nvPr>
            <p:ph type="ftr" sz="quarter" idx="4294967295"/>
          </p:nvPr>
        </p:nvSpPr>
        <p:spPr bwMode="auto">
          <a:xfrm>
            <a:off x="639764" y="6346827"/>
            <a:ext cx="2808287"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Light" pitchFamily="34" charset="0"/>
              </a:defRPr>
            </a:lvl1pPr>
            <a:lvl2pPr marL="742950" indent="-285750">
              <a:defRPr>
                <a:solidFill>
                  <a:schemeClr val="tx1"/>
                </a:solidFill>
                <a:latin typeface="Calibri Light" pitchFamily="34" charset="0"/>
              </a:defRPr>
            </a:lvl2pPr>
            <a:lvl3pPr marL="1143000" indent="-228600">
              <a:defRPr>
                <a:solidFill>
                  <a:schemeClr val="tx1"/>
                </a:solidFill>
                <a:latin typeface="Calibri Light" pitchFamily="34" charset="0"/>
              </a:defRPr>
            </a:lvl3pPr>
            <a:lvl4pPr marL="1600200" indent="-228600">
              <a:defRPr>
                <a:solidFill>
                  <a:schemeClr val="tx1"/>
                </a:solidFill>
                <a:latin typeface="Calibri Light" pitchFamily="34" charset="0"/>
              </a:defRPr>
            </a:lvl4pPr>
            <a:lvl5pPr marL="2057400" indent="-228600">
              <a:defRPr>
                <a:solidFill>
                  <a:schemeClr val="tx1"/>
                </a:solidFill>
                <a:latin typeface="Calibri Light" pitchFamily="34" charset="0"/>
              </a:defRPr>
            </a:lvl5pPr>
            <a:lvl6pPr marL="2514600" indent="-228600" fontAlgn="base">
              <a:spcBef>
                <a:spcPct val="0"/>
              </a:spcBef>
              <a:spcAft>
                <a:spcPct val="0"/>
              </a:spcAft>
              <a:defRPr>
                <a:solidFill>
                  <a:schemeClr val="tx1"/>
                </a:solidFill>
                <a:latin typeface="Calibri Light" pitchFamily="34" charset="0"/>
              </a:defRPr>
            </a:lvl6pPr>
            <a:lvl7pPr marL="2971800" indent="-228600" fontAlgn="base">
              <a:spcBef>
                <a:spcPct val="0"/>
              </a:spcBef>
              <a:spcAft>
                <a:spcPct val="0"/>
              </a:spcAft>
              <a:defRPr>
                <a:solidFill>
                  <a:schemeClr val="tx1"/>
                </a:solidFill>
                <a:latin typeface="Calibri Light" pitchFamily="34" charset="0"/>
              </a:defRPr>
            </a:lvl7pPr>
            <a:lvl8pPr marL="3429000" indent="-228600" fontAlgn="base">
              <a:spcBef>
                <a:spcPct val="0"/>
              </a:spcBef>
              <a:spcAft>
                <a:spcPct val="0"/>
              </a:spcAft>
              <a:defRPr>
                <a:solidFill>
                  <a:schemeClr val="tx1"/>
                </a:solidFill>
                <a:latin typeface="Calibri Light" pitchFamily="34" charset="0"/>
              </a:defRPr>
            </a:lvl8pPr>
            <a:lvl9pPr marL="3886200" indent="-228600" fontAlgn="base">
              <a:spcBef>
                <a:spcPct val="0"/>
              </a:spcBef>
              <a:spcAft>
                <a:spcPct val="0"/>
              </a:spcAft>
              <a:defRPr>
                <a:solidFill>
                  <a:schemeClr val="tx1"/>
                </a:solidFill>
                <a:latin typeface="Calibri Light" pitchFamily="34" charset="0"/>
              </a:defRPr>
            </a:lvl9pPr>
          </a:lstStyle>
          <a:p>
            <a:pPr fontAlgn="base">
              <a:spcBef>
                <a:spcPct val="0"/>
              </a:spcBef>
              <a:spcAft>
                <a:spcPct val="0"/>
              </a:spcAft>
            </a:pPr>
            <a:r>
              <a:rPr lang="en-NZ" sz="1000" dirty="0" smtClean="0">
                <a:solidFill>
                  <a:schemeClr val="bg1"/>
                </a:solidFill>
              </a:rPr>
              <a:t>| Airways public meeting - 24 October 2013</a:t>
            </a:r>
            <a:endParaRPr lang="en-NZ" sz="1000" dirty="0">
              <a:solidFill>
                <a:schemeClr val="bg1"/>
              </a:solidFill>
            </a:endParaRPr>
          </a:p>
        </p:txBody>
      </p:sp>
      <p:sp>
        <p:nvSpPr>
          <p:cNvPr id="6" name="Slide Number Placeholder 2"/>
          <p:cNvSpPr>
            <a:spLocks noGrp="1"/>
          </p:cNvSpPr>
          <p:nvPr>
            <p:ph type="sldNum" sz="quarter" idx="4294967295"/>
          </p:nvPr>
        </p:nvSpPr>
        <p:spPr bwMode="auto">
          <a:xfrm>
            <a:off x="395288" y="6351589"/>
            <a:ext cx="406400" cy="3603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Light" pitchFamily="34" charset="0"/>
              </a:defRPr>
            </a:lvl1pPr>
            <a:lvl2pPr marL="742950" indent="-285750">
              <a:defRPr>
                <a:solidFill>
                  <a:schemeClr val="tx1"/>
                </a:solidFill>
                <a:latin typeface="Calibri Light" pitchFamily="34" charset="0"/>
              </a:defRPr>
            </a:lvl2pPr>
            <a:lvl3pPr marL="1143000" indent="-228600">
              <a:defRPr>
                <a:solidFill>
                  <a:schemeClr val="tx1"/>
                </a:solidFill>
                <a:latin typeface="Calibri Light" pitchFamily="34" charset="0"/>
              </a:defRPr>
            </a:lvl3pPr>
            <a:lvl4pPr marL="1600200" indent="-228600">
              <a:defRPr>
                <a:solidFill>
                  <a:schemeClr val="tx1"/>
                </a:solidFill>
                <a:latin typeface="Calibri Light" pitchFamily="34" charset="0"/>
              </a:defRPr>
            </a:lvl4pPr>
            <a:lvl5pPr marL="2057400" indent="-228600">
              <a:defRPr>
                <a:solidFill>
                  <a:schemeClr val="tx1"/>
                </a:solidFill>
                <a:latin typeface="Calibri Light" pitchFamily="34" charset="0"/>
              </a:defRPr>
            </a:lvl5pPr>
            <a:lvl6pPr marL="2514600" indent="-228600" fontAlgn="base">
              <a:spcBef>
                <a:spcPct val="0"/>
              </a:spcBef>
              <a:spcAft>
                <a:spcPct val="0"/>
              </a:spcAft>
              <a:defRPr>
                <a:solidFill>
                  <a:schemeClr val="tx1"/>
                </a:solidFill>
                <a:latin typeface="Calibri Light" pitchFamily="34" charset="0"/>
              </a:defRPr>
            </a:lvl6pPr>
            <a:lvl7pPr marL="2971800" indent="-228600" fontAlgn="base">
              <a:spcBef>
                <a:spcPct val="0"/>
              </a:spcBef>
              <a:spcAft>
                <a:spcPct val="0"/>
              </a:spcAft>
              <a:defRPr>
                <a:solidFill>
                  <a:schemeClr val="tx1"/>
                </a:solidFill>
                <a:latin typeface="Calibri Light" pitchFamily="34" charset="0"/>
              </a:defRPr>
            </a:lvl7pPr>
            <a:lvl8pPr marL="3429000" indent="-228600" fontAlgn="base">
              <a:spcBef>
                <a:spcPct val="0"/>
              </a:spcBef>
              <a:spcAft>
                <a:spcPct val="0"/>
              </a:spcAft>
              <a:defRPr>
                <a:solidFill>
                  <a:schemeClr val="tx1"/>
                </a:solidFill>
                <a:latin typeface="Calibri Light" pitchFamily="34" charset="0"/>
              </a:defRPr>
            </a:lvl8pPr>
            <a:lvl9pPr marL="3886200" indent="-228600" fontAlgn="base">
              <a:spcBef>
                <a:spcPct val="0"/>
              </a:spcBef>
              <a:spcAft>
                <a:spcPct val="0"/>
              </a:spcAft>
              <a:defRPr>
                <a:solidFill>
                  <a:schemeClr val="tx1"/>
                </a:solidFill>
                <a:latin typeface="Calibri Light" pitchFamily="34" charset="0"/>
              </a:defRPr>
            </a:lvl9pPr>
          </a:lstStyle>
          <a:p>
            <a:pPr fontAlgn="base">
              <a:spcBef>
                <a:spcPct val="0"/>
              </a:spcBef>
              <a:spcAft>
                <a:spcPct val="0"/>
              </a:spcAft>
            </a:pPr>
            <a:fld id="{FC79F566-E18A-4039-8658-F5591EBD0DD0}" type="slidenum">
              <a:rPr lang="en-NZ">
                <a:solidFill>
                  <a:schemeClr val="bg1"/>
                </a:solidFill>
              </a:rPr>
              <a:pPr fontAlgn="base">
                <a:spcBef>
                  <a:spcPct val="0"/>
                </a:spcBef>
                <a:spcAft>
                  <a:spcPct val="0"/>
                </a:spcAft>
              </a:pPr>
              <a:t>10</a:t>
            </a:fld>
            <a:endParaRPr lang="en-NZ" dirty="0">
              <a:solidFill>
                <a:schemeClr val="bg1"/>
              </a:solidFill>
            </a:endParaRPr>
          </a:p>
        </p:txBody>
      </p:sp>
    </p:spTree>
    <p:extLst>
      <p:ext uri="{BB962C8B-B14F-4D97-AF65-F5344CB8AC3E}">
        <p14:creationId xmlns:p14="http://schemas.microsoft.com/office/powerpoint/2010/main" val="26584476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7"/>
          </p:nvPr>
        </p:nvSpPr>
        <p:spPr/>
        <p:txBody>
          <a:bodyPr/>
          <a:lstStyle/>
          <a:p>
            <a:pPr>
              <a:defRPr/>
            </a:pPr>
            <a:r>
              <a:rPr lang="en-NZ" dirty="0" smtClean="0"/>
              <a:t>| Airways public meeting - 24 October 2013</a:t>
            </a:r>
            <a:endParaRPr lang="en-NZ" dirty="0"/>
          </a:p>
        </p:txBody>
      </p:sp>
      <p:sp>
        <p:nvSpPr>
          <p:cNvPr id="4" name="Slide Number Placeholder 3"/>
          <p:cNvSpPr>
            <a:spLocks noGrp="1"/>
          </p:cNvSpPr>
          <p:nvPr>
            <p:ph type="sldNum" sz="quarter" idx="18"/>
          </p:nvPr>
        </p:nvSpPr>
        <p:spPr/>
        <p:txBody>
          <a:bodyPr/>
          <a:lstStyle/>
          <a:p>
            <a:pPr>
              <a:defRPr/>
            </a:pPr>
            <a:fld id="{79A8089B-8672-4B97-99B7-701C5A3BD409}" type="slidenum">
              <a:rPr lang="en-NZ" smtClean="0"/>
              <a:pPr>
                <a:defRPr/>
              </a:pPr>
              <a:t>11</a:t>
            </a:fld>
            <a:endParaRPr lang="en-NZ" dirty="0"/>
          </a:p>
        </p:txBody>
      </p:sp>
      <p:pic>
        <p:nvPicPr>
          <p:cNvPr id="12" name="Content Placeholder 11"/>
          <p:cNvPicPr>
            <a:picLocks noGrp="1" noChangeAspect="1"/>
          </p:cNvPicPr>
          <p:nvPr>
            <p:ph sz="quarter" idx="12"/>
          </p:nvPr>
        </p:nvPicPr>
        <p:blipFill>
          <a:blip r:embed="rId3">
            <a:extLst>
              <a:ext uri="{28A0092B-C50C-407E-A947-70E740481C1C}">
                <a14:useLocalDpi xmlns:a14="http://schemas.microsoft.com/office/drawing/2010/main" val="0"/>
              </a:ext>
            </a:extLst>
          </a:blip>
          <a:stretch>
            <a:fillRect/>
          </a:stretch>
        </p:blipFill>
        <p:spPr>
          <a:xfrm>
            <a:off x="558652" y="349322"/>
            <a:ext cx="7899547" cy="5527603"/>
          </a:xfrm>
        </p:spPr>
      </p:pic>
    </p:spTree>
    <p:extLst>
      <p:ext uri="{BB962C8B-B14F-4D97-AF65-F5344CB8AC3E}">
        <p14:creationId xmlns:p14="http://schemas.microsoft.com/office/powerpoint/2010/main" val="20745567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7"/>
          </p:nvPr>
        </p:nvSpPr>
        <p:spPr/>
        <p:txBody>
          <a:bodyPr/>
          <a:lstStyle/>
          <a:p>
            <a:pPr>
              <a:defRPr/>
            </a:pPr>
            <a:r>
              <a:rPr lang="en-NZ" dirty="0" smtClean="0"/>
              <a:t>| Airways public meeting - 24 October 2013</a:t>
            </a:r>
            <a:endParaRPr lang="en-NZ" dirty="0"/>
          </a:p>
        </p:txBody>
      </p:sp>
      <p:sp>
        <p:nvSpPr>
          <p:cNvPr id="5" name="Slide Number Placeholder 4"/>
          <p:cNvSpPr>
            <a:spLocks noGrp="1"/>
          </p:cNvSpPr>
          <p:nvPr>
            <p:ph type="sldNum" sz="quarter" idx="18"/>
          </p:nvPr>
        </p:nvSpPr>
        <p:spPr/>
        <p:txBody>
          <a:bodyPr/>
          <a:lstStyle/>
          <a:p>
            <a:pPr>
              <a:defRPr/>
            </a:pPr>
            <a:fld id="{C9090EFB-D565-456F-8F95-47C2AA7A8C9D}" type="slidenum">
              <a:rPr lang="en-NZ" smtClean="0"/>
              <a:pPr>
                <a:defRPr/>
              </a:pPr>
              <a:t>12</a:t>
            </a:fld>
            <a:endParaRPr lang="en-NZ"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403" y="471486"/>
            <a:ext cx="8104959" cy="5389831"/>
          </a:xfrm>
          <a:prstGeom prst="rect">
            <a:avLst/>
          </a:prstGeom>
        </p:spPr>
      </p:pic>
    </p:spTree>
    <p:extLst>
      <p:ext uri="{BB962C8B-B14F-4D97-AF65-F5344CB8AC3E}">
        <p14:creationId xmlns:p14="http://schemas.microsoft.com/office/powerpoint/2010/main" val="6827652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sz="quarter" idx="12"/>
            <p:extLst>
              <p:ext uri="{D42A27DB-BD31-4B8C-83A1-F6EECF244321}">
                <p14:modId xmlns:p14="http://schemas.microsoft.com/office/powerpoint/2010/main" val="3609668857"/>
              </p:ext>
            </p:extLst>
          </p:nvPr>
        </p:nvGraphicFramePr>
        <p:xfrm>
          <a:off x="1223964" y="1868489"/>
          <a:ext cx="6862762" cy="2225040"/>
        </p:xfrm>
        <a:graphic>
          <a:graphicData uri="http://schemas.openxmlformats.org/drawingml/2006/table">
            <a:tbl>
              <a:tblPr firstRow="1" bandRow="1">
                <a:tableStyleId>{5C22544A-7EE6-4342-B048-85BDC9FD1C3A}</a:tableStyleId>
              </a:tblPr>
              <a:tblGrid>
                <a:gridCol w="2410183"/>
                <a:gridCol w="4452579"/>
              </a:tblGrid>
              <a:tr h="370840">
                <a:tc>
                  <a:txBody>
                    <a:bodyPr/>
                    <a:lstStyle/>
                    <a:p>
                      <a:r>
                        <a:rPr lang="en-NZ" sz="3200" b="0" dirty="0" smtClean="0">
                          <a:solidFill>
                            <a:schemeClr val="tx1"/>
                          </a:solidFill>
                        </a:rPr>
                        <a:t>Minutes delay:</a:t>
                      </a:r>
                      <a:endParaRPr lang="en-NZ" sz="3200" b="0" dirty="0">
                        <a:solidFill>
                          <a:schemeClr val="tx1"/>
                        </a:solidFill>
                      </a:endParaRPr>
                    </a:p>
                  </a:txBody>
                  <a:tcPr>
                    <a:solidFill>
                      <a:srgbClr val="E7F1F9"/>
                    </a:solidFill>
                  </a:tcPr>
                </a:tc>
                <a:tc>
                  <a:txBody>
                    <a:bodyPr/>
                    <a:lstStyle/>
                    <a:p>
                      <a:r>
                        <a:rPr lang="en-NZ" sz="3200" b="0" dirty="0" smtClean="0">
                          <a:solidFill>
                            <a:schemeClr val="tx1"/>
                          </a:solidFill>
                        </a:rPr>
                        <a:t>19,200 – 28,800</a:t>
                      </a:r>
                      <a:endParaRPr lang="en-NZ" sz="3200" b="0" dirty="0">
                        <a:solidFill>
                          <a:schemeClr val="tx1"/>
                        </a:solidFill>
                      </a:endParaRPr>
                    </a:p>
                  </a:txBody>
                  <a:tcPr>
                    <a:solidFill>
                      <a:srgbClr val="E7F1F9"/>
                    </a:solidFill>
                  </a:tcPr>
                </a:tc>
              </a:tr>
              <a:tr h="370840">
                <a:tc>
                  <a:txBody>
                    <a:bodyPr/>
                    <a:lstStyle/>
                    <a:p>
                      <a:r>
                        <a:rPr lang="en-NZ" sz="3200" dirty="0" smtClean="0"/>
                        <a:t>Fuel:</a:t>
                      </a:r>
                      <a:endParaRPr lang="en-NZ" sz="3200" dirty="0"/>
                    </a:p>
                  </a:txBody>
                  <a:tcPr/>
                </a:tc>
                <a:tc>
                  <a:txBody>
                    <a:bodyPr/>
                    <a:lstStyle/>
                    <a:p>
                      <a:r>
                        <a:rPr lang="en-NZ" sz="3200" dirty="0" smtClean="0"/>
                        <a:t>480,000 – 720,000 kg</a:t>
                      </a:r>
                      <a:endParaRPr lang="en-NZ" sz="3200" dirty="0"/>
                    </a:p>
                  </a:txBody>
                  <a:tcPr/>
                </a:tc>
              </a:tr>
              <a:tr h="370840">
                <a:tc>
                  <a:txBody>
                    <a:bodyPr/>
                    <a:lstStyle/>
                    <a:p>
                      <a:r>
                        <a:rPr lang="en-NZ" sz="3200" dirty="0" smtClean="0"/>
                        <a:t>Dollars:</a:t>
                      </a:r>
                      <a:endParaRPr lang="en-NZ" sz="3200" dirty="0"/>
                    </a:p>
                  </a:txBody>
                  <a:tcPr/>
                </a:tc>
                <a:tc>
                  <a:txBody>
                    <a:bodyPr/>
                    <a:lstStyle/>
                    <a:p>
                      <a:r>
                        <a:rPr lang="en-NZ" sz="3200" dirty="0" smtClean="0"/>
                        <a:t>$630,000 - $950,000</a:t>
                      </a:r>
                      <a:endParaRPr lang="en-NZ" sz="3200" dirty="0"/>
                    </a:p>
                  </a:txBody>
                  <a:tcPr/>
                </a:tc>
              </a:tr>
            </a:tbl>
          </a:graphicData>
        </a:graphic>
      </p:graphicFrame>
      <p:sp>
        <p:nvSpPr>
          <p:cNvPr id="3" name="Text Placeholder 2"/>
          <p:cNvSpPr>
            <a:spLocks noGrp="1"/>
          </p:cNvSpPr>
          <p:nvPr>
            <p:ph type="body" sz="quarter" idx="16"/>
          </p:nvPr>
        </p:nvSpPr>
        <p:spPr/>
        <p:txBody>
          <a:bodyPr/>
          <a:lstStyle/>
          <a:p>
            <a:r>
              <a:rPr lang="en-NZ" sz="4800" dirty="0" smtClean="0"/>
              <a:t>PBN: savings per year</a:t>
            </a:r>
          </a:p>
          <a:p>
            <a:endParaRPr lang="en-NZ" sz="2400" dirty="0"/>
          </a:p>
        </p:txBody>
      </p:sp>
      <p:sp>
        <p:nvSpPr>
          <p:cNvPr id="4" name="Footer Placeholder 3"/>
          <p:cNvSpPr>
            <a:spLocks noGrp="1"/>
          </p:cNvSpPr>
          <p:nvPr>
            <p:ph type="ftr" sz="quarter" idx="17"/>
          </p:nvPr>
        </p:nvSpPr>
        <p:spPr/>
        <p:txBody>
          <a:bodyPr/>
          <a:lstStyle/>
          <a:p>
            <a:pPr>
              <a:defRPr/>
            </a:pPr>
            <a:r>
              <a:rPr lang="en-NZ" dirty="0" smtClean="0"/>
              <a:t>| Airways public meeting - 24 October 2013</a:t>
            </a:r>
            <a:endParaRPr lang="en-NZ" dirty="0"/>
          </a:p>
        </p:txBody>
      </p:sp>
      <p:sp>
        <p:nvSpPr>
          <p:cNvPr id="5" name="Slide Number Placeholder 4"/>
          <p:cNvSpPr>
            <a:spLocks noGrp="1"/>
          </p:cNvSpPr>
          <p:nvPr>
            <p:ph type="sldNum" sz="quarter" idx="18"/>
          </p:nvPr>
        </p:nvSpPr>
        <p:spPr/>
        <p:txBody>
          <a:bodyPr/>
          <a:lstStyle/>
          <a:p>
            <a:pPr>
              <a:defRPr/>
            </a:pPr>
            <a:fld id="{C9090EFB-D565-456F-8F95-47C2AA7A8C9D}" type="slidenum">
              <a:rPr lang="en-NZ" smtClean="0"/>
              <a:pPr>
                <a:defRPr/>
              </a:pPr>
              <a:t>13</a:t>
            </a:fld>
            <a:endParaRPr lang="en-NZ" dirty="0"/>
          </a:p>
        </p:txBody>
      </p:sp>
    </p:spTree>
    <p:extLst>
      <p:ext uri="{BB962C8B-B14F-4D97-AF65-F5344CB8AC3E}">
        <p14:creationId xmlns:p14="http://schemas.microsoft.com/office/powerpoint/2010/main" val="26246037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7"/>
          </p:nvPr>
        </p:nvSpPr>
        <p:spPr/>
        <p:txBody>
          <a:bodyPr/>
          <a:lstStyle/>
          <a:p>
            <a:pPr>
              <a:defRPr/>
            </a:pPr>
            <a:r>
              <a:rPr lang="en-NZ" dirty="0" smtClean="0"/>
              <a:t>| Airways public meeting - 24 October 2013</a:t>
            </a:r>
            <a:endParaRPr lang="en-NZ" dirty="0"/>
          </a:p>
        </p:txBody>
      </p:sp>
      <p:sp>
        <p:nvSpPr>
          <p:cNvPr id="5" name="Slide Number Placeholder 4"/>
          <p:cNvSpPr>
            <a:spLocks noGrp="1"/>
          </p:cNvSpPr>
          <p:nvPr>
            <p:ph type="sldNum" sz="quarter" idx="18"/>
          </p:nvPr>
        </p:nvSpPr>
        <p:spPr/>
        <p:txBody>
          <a:bodyPr/>
          <a:lstStyle/>
          <a:p>
            <a:pPr>
              <a:defRPr/>
            </a:pPr>
            <a:fld id="{C9090EFB-D565-456F-8F95-47C2AA7A8C9D}" type="slidenum">
              <a:rPr lang="en-NZ" smtClean="0"/>
              <a:pPr>
                <a:defRPr/>
              </a:pPr>
              <a:t>14</a:t>
            </a:fld>
            <a:endParaRPr lang="en-NZ" dirty="0"/>
          </a:p>
        </p:txBody>
      </p:sp>
      <p:pic>
        <p:nvPicPr>
          <p:cNvPr id="14" name="Content Placeholder 13"/>
          <p:cNvPicPr>
            <a:picLocks noGrp="1" noChangeAspect="1"/>
          </p:cNvPicPr>
          <p:nvPr>
            <p:ph sz="quarter" idx="12"/>
          </p:nvPr>
        </p:nvPicPr>
        <p:blipFill>
          <a:blip r:embed="rId3" cstate="print">
            <a:extLst>
              <a:ext uri="{28A0092B-C50C-407E-A947-70E740481C1C}">
                <a14:useLocalDpi xmlns:a14="http://schemas.microsoft.com/office/drawing/2010/main" val="0"/>
              </a:ext>
            </a:extLst>
          </a:blip>
          <a:stretch>
            <a:fillRect/>
          </a:stretch>
        </p:blipFill>
        <p:spPr>
          <a:xfrm>
            <a:off x="585789" y="401959"/>
            <a:ext cx="8113908" cy="5364132"/>
          </a:xfrm>
        </p:spPr>
      </p:pic>
    </p:spTree>
    <p:extLst>
      <p:ext uri="{BB962C8B-B14F-4D97-AF65-F5344CB8AC3E}">
        <p14:creationId xmlns:p14="http://schemas.microsoft.com/office/powerpoint/2010/main" val="26110590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7"/>
          </p:nvPr>
        </p:nvSpPr>
        <p:spPr/>
        <p:txBody>
          <a:bodyPr/>
          <a:lstStyle/>
          <a:p>
            <a:pPr>
              <a:defRPr/>
            </a:pPr>
            <a:r>
              <a:rPr lang="en-NZ" dirty="0" smtClean="0"/>
              <a:t>| Airways public meeting - 24 October 2013</a:t>
            </a:r>
            <a:endParaRPr lang="en-NZ" dirty="0"/>
          </a:p>
        </p:txBody>
      </p:sp>
      <p:sp>
        <p:nvSpPr>
          <p:cNvPr id="5" name="Slide Number Placeholder 4"/>
          <p:cNvSpPr>
            <a:spLocks noGrp="1"/>
          </p:cNvSpPr>
          <p:nvPr>
            <p:ph type="sldNum" sz="quarter" idx="18"/>
          </p:nvPr>
        </p:nvSpPr>
        <p:spPr/>
        <p:txBody>
          <a:bodyPr/>
          <a:lstStyle/>
          <a:p>
            <a:pPr>
              <a:defRPr/>
            </a:pPr>
            <a:fld id="{C9090EFB-D565-456F-8F95-47C2AA7A8C9D}" type="slidenum">
              <a:rPr lang="en-NZ" smtClean="0"/>
              <a:pPr>
                <a:defRPr/>
              </a:pPr>
              <a:t>15</a:t>
            </a:fld>
            <a:endParaRPr lang="en-NZ" dirty="0"/>
          </a:p>
        </p:txBody>
      </p:sp>
      <p:pic>
        <p:nvPicPr>
          <p:cNvPr id="9219" name="Picture 3" descr="G:\Corpcomm\Image Library\Auckland\Auckland Airport (not tower)\Facilities\_E2P717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787" y="457200"/>
            <a:ext cx="8065295" cy="5376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03573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7"/>
          </p:nvPr>
        </p:nvSpPr>
        <p:spPr/>
        <p:txBody>
          <a:bodyPr/>
          <a:lstStyle/>
          <a:p>
            <a:pPr>
              <a:defRPr/>
            </a:pPr>
            <a:r>
              <a:rPr lang="en-NZ" dirty="0" smtClean="0"/>
              <a:t>| Airways public meeting - 24 October 2013</a:t>
            </a:r>
            <a:endParaRPr lang="en-NZ" dirty="0"/>
          </a:p>
        </p:txBody>
      </p:sp>
      <p:sp>
        <p:nvSpPr>
          <p:cNvPr id="5" name="Slide Number Placeholder 4"/>
          <p:cNvSpPr>
            <a:spLocks noGrp="1"/>
          </p:cNvSpPr>
          <p:nvPr>
            <p:ph type="sldNum" sz="quarter" idx="18"/>
          </p:nvPr>
        </p:nvSpPr>
        <p:spPr/>
        <p:txBody>
          <a:bodyPr/>
          <a:lstStyle/>
          <a:p>
            <a:pPr>
              <a:defRPr/>
            </a:pPr>
            <a:fld id="{C9090EFB-D565-456F-8F95-47C2AA7A8C9D}" type="slidenum">
              <a:rPr lang="en-NZ" smtClean="0"/>
              <a:pPr>
                <a:defRPr/>
              </a:pPr>
              <a:t>16</a:t>
            </a:fld>
            <a:endParaRPr lang="en-NZ" dirty="0"/>
          </a:p>
        </p:txBody>
      </p:sp>
      <p:pic>
        <p:nvPicPr>
          <p:cNvPr id="2050" name="Picture 2" descr="G:\Corpcomm\Image Library\Christchurch\Airways Development Centre\Teams\Airways Training\Training Centre\_E2P824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6238" y="3108324"/>
            <a:ext cx="3952876" cy="263525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lamonta\Desktop\Insites images\TC_Alann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6300" y="3108324"/>
            <a:ext cx="4003928" cy="267176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27921" y="368616"/>
            <a:ext cx="3662307" cy="2438400"/>
          </a:xfrm>
          <a:prstGeom prst="rect">
            <a:avLst/>
          </a:prstGeom>
        </p:spPr>
      </p:pic>
      <p:pic>
        <p:nvPicPr>
          <p:cNvPr id="2052" name="Picture 4" descr="G:\Corpcomm\Image Library\Christchurch\Airways Development Centre\Teams\Airways Training\Training Centre\_E2P4877.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6238" y="368616"/>
            <a:ext cx="36576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26515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7"/>
          </p:nvPr>
        </p:nvSpPr>
        <p:spPr/>
        <p:txBody>
          <a:bodyPr/>
          <a:lstStyle/>
          <a:p>
            <a:pPr>
              <a:defRPr/>
            </a:pPr>
            <a:r>
              <a:rPr lang="en-NZ" dirty="0" smtClean="0"/>
              <a:t>| Airways public meeting - 24 October 2013</a:t>
            </a:r>
            <a:endParaRPr lang="en-NZ" dirty="0"/>
          </a:p>
        </p:txBody>
      </p:sp>
      <p:sp>
        <p:nvSpPr>
          <p:cNvPr id="5" name="Slide Number Placeholder 4"/>
          <p:cNvSpPr>
            <a:spLocks noGrp="1"/>
          </p:cNvSpPr>
          <p:nvPr>
            <p:ph type="sldNum" sz="quarter" idx="18"/>
          </p:nvPr>
        </p:nvSpPr>
        <p:spPr/>
        <p:txBody>
          <a:bodyPr/>
          <a:lstStyle/>
          <a:p>
            <a:pPr>
              <a:defRPr/>
            </a:pPr>
            <a:fld id="{C9090EFB-D565-456F-8F95-47C2AA7A8C9D}" type="slidenum">
              <a:rPr lang="en-NZ" smtClean="0"/>
              <a:pPr>
                <a:defRPr/>
              </a:pPr>
              <a:t>17</a:t>
            </a:fld>
            <a:endParaRPr lang="en-NZ"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0" y="338136"/>
            <a:ext cx="5386388" cy="5610821"/>
          </a:xfrm>
          <a:prstGeom prst="rect">
            <a:avLst/>
          </a:prstGeom>
        </p:spPr>
      </p:pic>
    </p:spTree>
    <p:extLst>
      <p:ext uri="{BB962C8B-B14F-4D97-AF65-F5344CB8AC3E}">
        <p14:creationId xmlns:p14="http://schemas.microsoft.com/office/powerpoint/2010/main" val="25056874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NZ" dirty="0" smtClean="0"/>
              <a:t>Susan Huria</a:t>
            </a:r>
            <a:br>
              <a:rPr lang="en-NZ" dirty="0" smtClean="0"/>
            </a:br>
            <a:r>
              <a:rPr lang="en-NZ" sz="5300" dirty="0" smtClean="0"/>
              <a:t>Remuneration Committee Chair</a:t>
            </a:r>
            <a:endParaRPr lang="en-NZ" sz="5300" dirty="0"/>
          </a:p>
        </p:txBody>
      </p:sp>
      <p:sp>
        <p:nvSpPr>
          <p:cNvPr id="5" name="Footer Placeholder 4"/>
          <p:cNvSpPr>
            <a:spLocks noGrp="1"/>
          </p:cNvSpPr>
          <p:nvPr>
            <p:ph type="ftr" sz="quarter" idx="4294967295"/>
          </p:nvPr>
        </p:nvSpPr>
        <p:spPr bwMode="auto">
          <a:xfrm>
            <a:off x="668340" y="6346827"/>
            <a:ext cx="2808287"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Light" pitchFamily="34" charset="0"/>
              </a:defRPr>
            </a:lvl1pPr>
            <a:lvl2pPr marL="742950" indent="-285750">
              <a:defRPr>
                <a:solidFill>
                  <a:schemeClr val="tx1"/>
                </a:solidFill>
                <a:latin typeface="Calibri Light" pitchFamily="34" charset="0"/>
              </a:defRPr>
            </a:lvl2pPr>
            <a:lvl3pPr marL="1143000" indent="-228600">
              <a:defRPr>
                <a:solidFill>
                  <a:schemeClr val="tx1"/>
                </a:solidFill>
                <a:latin typeface="Calibri Light" pitchFamily="34" charset="0"/>
              </a:defRPr>
            </a:lvl3pPr>
            <a:lvl4pPr marL="1600200" indent="-228600">
              <a:defRPr>
                <a:solidFill>
                  <a:schemeClr val="tx1"/>
                </a:solidFill>
                <a:latin typeface="Calibri Light" pitchFamily="34" charset="0"/>
              </a:defRPr>
            </a:lvl4pPr>
            <a:lvl5pPr marL="2057400" indent="-228600">
              <a:defRPr>
                <a:solidFill>
                  <a:schemeClr val="tx1"/>
                </a:solidFill>
                <a:latin typeface="Calibri Light" pitchFamily="34" charset="0"/>
              </a:defRPr>
            </a:lvl5pPr>
            <a:lvl6pPr marL="2514600" indent="-228600" fontAlgn="base">
              <a:spcBef>
                <a:spcPct val="0"/>
              </a:spcBef>
              <a:spcAft>
                <a:spcPct val="0"/>
              </a:spcAft>
              <a:defRPr>
                <a:solidFill>
                  <a:schemeClr val="tx1"/>
                </a:solidFill>
                <a:latin typeface="Calibri Light" pitchFamily="34" charset="0"/>
              </a:defRPr>
            </a:lvl6pPr>
            <a:lvl7pPr marL="2971800" indent="-228600" fontAlgn="base">
              <a:spcBef>
                <a:spcPct val="0"/>
              </a:spcBef>
              <a:spcAft>
                <a:spcPct val="0"/>
              </a:spcAft>
              <a:defRPr>
                <a:solidFill>
                  <a:schemeClr val="tx1"/>
                </a:solidFill>
                <a:latin typeface="Calibri Light" pitchFamily="34" charset="0"/>
              </a:defRPr>
            </a:lvl7pPr>
            <a:lvl8pPr marL="3429000" indent="-228600" fontAlgn="base">
              <a:spcBef>
                <a:spcPct val="0"/>
              </a:spcBef>
              <a:spcAft>
                <a:spcPct val="0"/>
              </a:spcAft>
              <a:defRPr>
                <a:solidFill>
                  <a:schemeClr val="tx1"/>
                </a:solidFill>
                <a:latin typeface="Calibri Light" pitchFamily="34" charset="0"/>
              </a:defRPr>
            </a:lvl8pPr>
            <a:lvl9pPr marL="3886200" indent="-228600" fontAlgn="base">
              <a:spcBef>
                <a:spcPct val="0"/>
              </a:spcBef>
              <a:spcAft>
                <a:spcPct val="0"/>
              </a:spcAft>
              <a:defRPr>
                <a:solidFill>
                  <a:schemeClr val="tx1"/>
                </a:solidFill>
                <a:latin typeface="Calibri Light" pitchFamily="34" charset="0"/>
              </a:defRPr>
            </a:lvl9pPr>
          </a:lstStyle>
          <a:p>
            <a:pPr fontAlgn="base">
              <a:spcBef>
                <a:spcPct val="0"/>
              </a:spcBef>
              <a:spcAft>
                <a:spcPct val="0"/>
              </a:spcAft>
            </a:pPr>
            <a:r>
              <a:rPr lang="en-NZ" sz="1000" dirty="0" smtClean="0">
                <a:solidFill>
                  <a:schemeClr val="bg1"/>
                </a:solidFill>
              </a:rPr>
              <a:t>| Airways public meeting - 24 October 2013</a:t>
            </a:r>
            <a:endParaRPr lang="en-NZ" sz="1000" dirty="0">
              <a:solidFill>
                <a:schemeClr val="bg1"/>
              </a:solidFill>
            </a:endParaRPr>
          </a:p>
        </p:txBody>
      </p:sp>
      <p:sp>
        <p:nvSpPr>
          <p:cNvPr id="6" name="Slide Number Placeholder 2"/>
          <p:cNvSpPr>
            <a:spLocks noGrp="1"/>
          </p:cNvSpPr>
          <p:nvPr>
            <p:ph type="sldNum" sz="quarter" idx="4294967295"/>
          </p:nvPr>
        </p:nvSpPr>
        <p:spPr bwMode="auto">
          <a:xfrm>
            <a:off x="395288" y="6351589"/>
            <a:ext cx="406400" cy="3603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Light" pitchFamily="34" charset="0"/>
              </a:defRPr>
            </a:lvl1pPr>
            <a:lvl2pPr marL="742950" indent="-285750">
              <a:defRPr>
                <a:solidFill>
                  <a:schemeClr val="tx1"/>
                </a:solidFill>
                <a:latin typeface="Calibri Light" pitchFamily="34" charset="0"/>
              </a:defRPr>
            </a:lvl2pPr>
            <a:lvl3pPr marL="1143000" indent="-228600">
              <a:defRPr>
                <a:solidFill>
                  <a:schemeClr val="tx1"/>
                </a:solidFill>
                <a:latin typeface="Calibri Light" pitchFamily="34" charset="0"/>
              </a:defRPr>
            </a:lvl3pPr>
            <a:lvl4pPr marL="1600200" indent="-228600">
              <a:defRPr>
                <a:solidFill>
                  <a:schemeClr val="tx1"/>
                </a:solidFill>
                <a:latin typeface="Calibri Light" pitchFamily="34" charset="0"/>
              </a:defRPr>
            </a:lvl4pPr>
            <a:lvl5pPr marL="2057400" indent="-228600">
              <a:defRPr>
                <a:solidFill>
                  <a:schemeClr val="tx1"/>
                </a:solidFill>
                <a:latin typeface="Calibri Light" pitchFamily="34" charset="0"/>
              </a:defRPr>
            </a:lvl5pPr>
            <a:lvl6pPr marL="2514600" indent="-228600" fontAlgn="base">
              <a:spcBef>
                <a:spcPct val="0"/>
              </a:spcBef>
              <a:spcAft>
                <a:spcPct val="0"/>
              </a:spcAft>
              <a:defRPr>
                <a:solidFill>
                  <a:schemeClr val="tx1"/>
                </a:solidFill>
                <a:latin typeface="Calibri Light" pitchFamily="34" charset="0"/>
              </a:defRPr>
            </a:lvl6pPr>
            <a:lvl7pPr marL="2971800" indent="-228600" fontAlgn="base">
              <a:spcBef>
                <a:spcPct val="0"/>
              </a:spcBef>
              <a:spcAft>
                <a:spcPct val="0"/>
              </a:spcAft>
              <a:defRPr>
                <a:solidFill>
                  <a:schemeClr val="tx1"/>
                </a:solidFill>
                <a:latin typeface="Calibri Light" pitchFamily="34" charset="0"/>
              </a:defRPr>
            </a:lvl7pPr>
            <a:lvl8pPr marL="3429000" indent="-228600" fontAlgn="base">
              <a:spcBef>
                <a:spcPct val="0"/>
              </a:spcBef>
              <a:spcAft>
                <a:spcPct val="0"/>
              </a:spcAft>
              <a:defRPr>
                <a:solidFill>
                  <a:schemeClr val="tx1"/>
                </a:solidFill>
                <a:latin typeface="Calibri Light" pitchFamily="34" charset="0"/>
              </a:defRPr>
            </a:lvl8pPr>
            <a:lvl9pPr marL="3886200" indent="-228600" fontAlgn="base">
              <a:spcBef>
                <a:spcPct val="0"/>
              </a:spcBef>
              <a:spcAft>
                <a:spcPct val="0"/>
              </a:spcAft>
              <a:defRPr>
                <a:solidFill>
                  <a:schemeClr val="tx1"/>
                </a:solidFill>
                <a:latin typeface="Calibri Light" pitchFamily="34" charset="0"/>
              </a:defRPr>
            </a:lvl9pPr>
          </a:lstStyle>
          <a:p>
            <a:pPr fontAlgn="base">
              <a:spcBef>
                <a:spcPct val="0"/>
              </a:spcBef>
              <a:spcAft>
                <a:spcPct val="0"/>
              </a:spcAft>
            </a:pPr>
            <a:fld id="{FC79F566-E18A-4039-8658-F5591EBD0DD0}" type="slidenum">
              <a:rPr lang="en-NZ">
                <a:solidFill>
                  <a:schemeClr val="bg1"/>
                </a:solidFill>
              </a:rPr>
              <a:pPr fontAlgn="base">
                <a:spcBef>
                  <a:spcPct val="0"/>
                </a:spcBef>
                <a:spcAft>
                  <a:spcPct val="0"/>
                </a:spcAft>
              </a:pPr>
              <a:t>18</a:t>
            </a:fld>
            <a:endParaRPr lang="en-NZ" dirty="0">
              <a:solidFill>
                <a:schemeClr val="bg1"/>
              </a:solidFill>
            </a:endParaRPr>
          </a:p>
        </p:txBody>
      </p:sp>
    </p:spTree>
    <p:extLst>
      <p:ext uri="{BB962C8B-B14F-4D97-AF65-F5344CB8AC3E}">
        <p14:creationId xmlns:p14="http://schemas.microsoft.com/office/powerpoint/2010/main" val="17064549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NZ" dirty="0" smtClean="0"/>
              <a:t>| Airways public meeting - 24 October 2013</a:t>
            </a:r>
            <a:endParaRPr lang="en-NZ" dirty="0"/>
          </a:p>
        </p:txBody>
      </p:sp>
      <p:sp>
        <p:nvSpPr>
          <p:cNvPr id="4" name="Slide Number Placeholder 3"/>
          <p:cNvSpPr>
            <a:spLocks noGrp="1"/>
          </p:cNvSpPr>
          <p:nvPr>
            <p:ph type="sldNum" sz="quarter" idx="11"/>
          </p:nvPr>
        </p:nvSpPr>
        <p:spPr/>
        <p:txBody>
          <a:bodyPr/>
          <a:lstStyle/>
          <a:p>
            <a:pPr>
              <a:defRPr/>
            </a:pPr>
            <a:fld id="{79A8089B-8672-4B97-99B7-701C5A3BD409}" type="slidenum">
              <a:rPr lang="en-NZ" smtClean="0"/>
              <a:pPr>
                <a:defRPr/>
              </a:pPr>
              <a:t>19</a:t>
            </a:fld>
            <a:endParaRPr lang="en-NZ"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6882" y="471488"/>
            <a:ext cx="7932756" cy="5240207"/>
          </a:xfrm>
          <a:prstGeom prst="rect">
            <a:avLst/>
          </a:prstGeom>
        </p:spPr>
      </p:pic>
    </p:spTree>
    <p:extLst>
      <p:ext uri="{BB962C8B-B14F-4D97-AF65-F5344CB8AC3E}">
        <p14:creationId xmlns:p14="http://schemas.microsoft.com/office/powerpoint/2010/main" val="31685496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1260" y="2145457"/>
            <a:ext cx="8352927" cy="1080120"/>
          </a:xfrm>
        </p:spPr>
        <p:txBody>
          <a:bodyPr>
            <a:normAutofit fontScale="90000"/>
          </a:bodyPr>
          <a:lstStyle/>
          <a:p>
            <a:pPr algn="ctr"/>
            <a:r>
              <a:rPr lang="en-NZ" sz="7200" dirty="0" smtClean="0"/>
              <a:t>Susan Paterson</a:t>
            </a:r>
            <a:r>
              <a:rPr lang="en-NZ" dirty="0" smtClean="0"/>
              <a:t/>
            </a:r>
            <a:br>
              <a:rPr lang="en-NZ" dirty="0" smtClean="0"/>
            </a:br>
            <a:r>
              <a:rPr lang="en-NZ" sz="5300" dirty="0" smtClean="0"/>
              <a:t>Airways Chair</a:t>
            </a:r>
            <a:endParaRPr lang="en-NZ" sz="5300" dirty="0"/>
          </a:p>
        </p:txBody>
      </p:sp>
      <p:sp>
        <p:nvSpPr>
          <p:cNvPr id="6" name="Footer Placeholder 4"/>
          <p:cNvSpPr>
            <a:spLocks noGrp="1"/>
          </p:cNvSpPr>
          <p:nvPr>
            <p:ph type="ftr" sz="quarter" idx="4294967295"/>
          </p:nvPr>
        </p:nvSpPr>
        <p:spPr bwMode="auto">
          <a:xfrm>
            <a:off x="611188" y="6375403"/>
            <a:ext cx="2808287"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Light" pitchFamily="34" charset="0"/>
              </a:defRPr>
            </a:lvl1pPr>
            <a:lvl2pPr marL="742950" indent="-285750">
              <a:defRPr>
                <a:solidFill>
                  <a:schemeClr val="tx1"/>
                </a:solidFill>
                <a:latin typeface="Calibri Light" pitchFamily="34" charset="0"/>
              </a:defRPr>
            </a:lvl2pPr>
            <a:lvl3pPr marL="1143000" indent="-228600">
              <a:defRPr>
                <a:solidFill>
                  <a:schemeClr val="tx1"/>
                </a:solidFill>
                <a:latin typeface="Calibri Light" pitchFamily="34" charset="0"/>
              </a:defRPr>
            </a:lvl3pPr>
            <a:lvl4pPr marL="1600200" indent="-228600">
              <a:defRPr>
                <a:solidFill>
                  <a:schemeClr val="tx1"/>
                </a:solidFill>
                <a:latin typeface="Calibri Light" pitchFamily="34" charset="0"/>
              </a:defRPr>
            </a:lvl4pPr>
            <a:lvl5pPr marL="2057400" indent="-228600">
              <a:defRPr>
                <a:solidFill>
                  <a:schemeClr val="tx1"/>
                </a:solidFill>
                <a:latin typeface="Calibri Light" pitchFamily="34" charset="0"/>
              </a:defRPr>
            </a:lvl5pPr>
            <a:lvl6pPr marL="2514600" indent="-228600" fontAlgn="base">
              <a:spcBef>
                <a:spcPct val="0"/>
              </a:spcBef>
              <a:spcAft>
                <a:spcPct val="0"/>
              </a:spcAft>
              <a:defRPr>
                <a:solidFill>
                  <a:schemeClr val="tx1"/>
                </a:solidFill>
                <a:latin typeface="Calibri Light" pitchFamily="34" charset="0"/>
              </a:defRPr>
            </a:lvl6pPr>
            <a:lvl7pPr marL="2971800" indent="-228600" fontAlgn="base">
              <a:spcBef>
                <a:spcPct val="0"/>
              </a:spcBef>
              <a:spcAft>
                <a:spcPct val="0"/>
              </a:spcAft>
              <a:defRPr>
                <a:solidFill>
                  <a:schemeClr val="tx1"/>
                </a:solidFill>
                <a:latin typeface="Calibri Light" pitchFamily="34" charset="0"/>
              </a:defRPr>
            </a:lvl7pPr>
            <a:lvl8pPr marL="3429000" indent="-228600" fontAlgn="base">
              <a:spcBef>
                <a:spcPct val="0"/>
              </a:spcBef>
              <a:spcAft>
                <a:spcPct val="0"/>
              </a:spcAft>
              <a:defRPr>
                <a:solidFill>
                  <a:schemeClr val="tx1"/>
                </a:solidFill>
                <a:latin typeface="Calibri Light" pitchFamily="34" charset="0"/>
              </a:defRPr>
            </a:lvl8pPr>
            <a:lvl9pPr marL="3886200" indent="-228600" fontAlgn="base">
              <a:spcBef>
                <a:spcPct val="0"/>
              </a:spcBef>
              <a:spcAft>
                <a:spcPct val="0"/>
              </a:spcAft>
              <a:defRPr>
                <a:solidFill>
                  <a:schemeClr val="tx1"/>
                </a:solidFill>
                <a:latin typeface="Calibri Light" pitchFamily="34" charset="0"/>
              </a:defRPr>
            </a:lvl9pPr>
          </a:lstStyle>
          <a:p>
            <a:pPr fontAlgn="base">
              <a:spcBef>
                <a:spcPct val="0"/>
              </a:spcBef>
              <a:spcAft>
                <a:spcPct val="0"/>
              </a:spcAft>
            </a:pPr>
            <a:r>
              <a:rPr lang="en-NZ" sz="1000" dirty="0" smtClean="0">
                <a:solidFill>
                  <a:schemeClr val="bg1"/>
                </a:solidFill>
              </a:rPr>
              <a:t>| Airways public meeting - 24 October 2013</a:t>
            </a:r>
            <a:endParaRPr lang="en-NZ" sz="1000" dirty="0">
              <a:solidFill>
                <a:schemeClr val="bg1"/>
              </a:solidFill>
            </a:endParaRPr>
          </a:p>
        </p:txBody>
      </p:sp>
      <p:sp>
        <p:nvSpPr>
          <p:cNvPr id="7" name="Slide Number Placeholder 2"/>
          <p:cNvSpPr>
            <a:spLocks noGrp="1"/>
          </p:cNvSpPr>
          <p:nvPr>
            <p:ph type="sldNum" sz="quarter" idx="4294967295"/>
          </p:nvPr>
        </p:nvSpPr>
        <p:spPr bwMode="auto">
          <a:xfrm>
            <a:off x="395288" y="6351589"/>
            <a:ext cx="406400" cy="3603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Light" pitchFamily="34" charset="0"/>
              </a:defRPr>
            </a:lvl1pPr>
            <a:lvl2pPr marL="742950" indent="-285750">
              <a:defRPr>
                <a:solidFill>
                  <a:schemeClr val="tx1"/>
                </a:solidFill>
                <a:latin typeface="Calibri Light" pitchFamily="34" charset="0"/>
              </a:defRPr>
            </a:lvl2pPr>
            <a:lvl3pPr marL="1143000" indent="-228600">
              <a:defRPr>
                <a:solidFill>
                  <a:schemeClr val="tx1"/>
                </a:solidFill>
                <a:latin typeface="Calibri Light" pitchFamily="34" charset="0"/>
              </a:defRPr>
            </a:lvl3pPr>
            <a:lvl4pPr marL="1600200" indent="-228600">
              <a:defRPr>
                <a:solidFill>
                  <a:schemeClr val="tx1"/>
                </a:solidFill>
                <a:latin typeface="Calibri Light" pitchFamily="34" charset="0"/>
              </a:defRPr>
            </a:lvl4pPr>
            <a:lvl5pPr marL="2057400" indent="-228600">
              <a:defRPr>
                <a:solidFill>
                  <a:schemeClr val="tx1"/>
                </a:solidFill>
                <a:latin typeface="Calibri Light" pitchFamily="34" charset="0"/>
              </a:defRPr>
            </a:lvl5pPr>
            <a:lvl6pPr marL="2514600" indent="-228600" fontAlgn="base">
              <a:spcBef>
                <a:spcPct val="0"/>
              </a:spcBef>
              <a:spcAft>
                <a:spcPct val="0"/>
              </a:spcAft>
              <a:defRPr>
                <a:solidFill>
                  <a:schemeClr val="tx1"/>
                </a:solidFill>
                <a:latin typeface="Calibri Light" pitchFamily="34" charset="0"/>
              </a:defRPr>
            </a:lvl6pPr>
            <a:lvl7pPr marL="2971800" indent="-228600" fontAlgn="base">
              <a:spcBef>
                <a:spcPct val="0"/>
              </a:spcBef>
              <a:spcAft>
                <a:spcPct val="0"/>
              </a:spcAft>
              <a:defRPr>
                <a:solidFill>
                  <a:schemeClr val="tx1"/>
                </a:solidFill>
                <a:latin typeface="Calibri Light" pitchFamily="34" charset="0"/>
              </a:defRPr>
            </a:lvl7pPr>
            <a:lvl8pPr marL="3429000" indent="-228600" fontAlgn="base">
              <a:spcBef>
                <a:spcPct val="0"/>
              </a:spcBef>
              <a:spcAft>
                <a:spcPct val="0"/>
              </a:spcAft>
              <a:defRPr>
                <a:solidFill>
                  <a:schemeClr val="tx1"/>
                </a:solidFill>
                <a:latin typeface="Calibri Light" pitchFamily="34" charset="0"/>
              </a:defRPr>
            </a:lvl8pPr>
            <a:lvl9pPr marL="3886200" indent="-228600" fontAlgn="base">
              <a:spcBef>
                <a:spcPct val="0"/>
              </a:spcBef>
              <a:spcAft>
                <a:spcPct val="0"/>
              </a:spcAft>
              <a:defRPr>
                <a:solidFill>
                  <a:schemeClr val="tx1"/>
                </a:solidFill>
                <a:latin typeface="Calibri Light" pitchFamily="34" charset="0"/>
              </a:defRPr>
            </a:lvl9pPr>
          </a:lstStyle>
          <a:p>
            <a:pPr fontAlgn="base">
              <a:spcBef>
                <a:spcPct val="0"/>
              </a:spcBef>
              <a:spcAft>
                <a:spcPct val="0"/>
              </a:spcAft>
            </a:pPr>
            <a:fld id="{FC79F566-E18A-4039-8658-F5591EBD0DD0}" type="slidenum">
              <a:rPr lang="en-NZ" sz="1000">
                <a:solidFill>
                  <a:schemeClr val="bg1"/>
                </a:solidFill>
              </a:rPr>
              <a:pPr fontAlgn="base">
                <a:spcBef>
                  <a:spcPct val="0"/>
                </a:spcBef>
                <a:spcAft>
                  <a:spcPct val="0"/>
                </a:spcAft>
              </a:pPr>
              <a:t>2</a:t>
            </a:fld>
            <a:endParaRPr lang="en-NZ" sz="1000" dirty="0">
              <a:solidFill>
                <a:schemeClr val="bg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NZ" dirty="0" smtClean="0"/>
              <a:t>| Airways public meeting - 24 October 2013</a:t>
            </a:r>
            <a:endParaRPr lang="en-NZ" dirty="0"/>
          </a:p>
        </p:txBody>
      </p:sp>
      <p:sp>
        <p:nvSpPr>
          <p:cNvPr id="4" name="Slide Number Placeholder 3"/>
          <p:cNvSpPr>
            <a:spLocks noGrp="1"/>
          </p:cNvSpPr>
          <p:nvPr>
            <p:ph type="sldNum" sz="quarter" idx="11"/>
          </p:nvPr>
        </p:nvSpPr>
        <p:spPr/>
        <p:txBody>
          <a:bodyPr/>
          <a:lstStyle/>
          <a:p>
            <a:pPr>
              <a:defRPr/>
            </a:pPr>
            <a:fld id="{79A8089B-8672-4B97-99B7-701C5A3BD409}" type="slidenum">
              <a:rPr lang="en-NZ" smtClean="0"/>
              <a:pPr>
                <a:defRPr/>
              </a:pPr>
              <a:t>20</a:t>
            </a:fld>
            <a:endParaRPr lang="en-NZ" dirty="0"/>
          </a:p>
        </p:txBody>
      </p:sp>
      <p:pic>
        <p:nvPicPr>
          <p:cNvPr id="1026" name="Picture 2" descr="G:\Corpcomm\Image Library\Queenstown\New Tower and Airport pics - April 2013\5113_Airways_012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204" y="426781"/>
            <a:ext cx="7913433" cy="52756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26785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NZ" dirty="0" smtClean="0"/>
              <a:t>| Airways public meeting - 24 October 2013</a:t>
            </a:r>
            <a:endParaRPr lang="en-NZ" dirty="0"/>
          </a:p>
        </p:txBody>
      </p:sp>
      <p:sp>
        <p:nvSpPr>
          <p:cNvPr id="4" name="Slide Number Placeholder 3"/>
          <p:cNvSpPr>
            <a:spLocks noGrp="1"/>
          </p:cNvSpPr>
          <p:nvPr>
            <p:ph type="sldNum" sz="quarter" idx="11"/>
          </p:nvPr>
        </p:nvSpPr>
        <p:spPr/>
        <p:txBody>
          <a:bodyPr/>
          <a:lstStyle/>
          <a:p>
            <a:pPr>
              <a:defRPr/>
            </a:pPr>
            <a:fld id="{79A8089B-8672-4B97-99B7-701C5A3BD409}" type="slidenum">
              <a:rPr lang="en-NZ" smtClean="0"/>
              <a:pPr>
                <a:defRPr/>
              </a:pPr>
              <a:t>21</a:t>
            </a:fld>
            <a:endParaRPr lang="en-NZ"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562" y="398757"/>
            <a:ext cx="7058026" cy="5486118"/>
          </a:xfrm>
          <a:prstGeom prst="rect">
            <a:avLst/>
          </a:prstGeom>
        </p:spPr>
      </p:pic>
    </p:spTree>
    <p:extLst>
      <p:ext uri="{BB962C8B-B14F-4D97-AF65-F5344CB8AC3E}">
        <p14:creationId xmlns:p14="http://schemas.microsoft.com/office/powerpoint/2010/main" val="33080046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0025" y="2420888"/>
            <a:ext cx="8715375" cy="1127382"/>
          </a:xfrm>
        </p:spPr>
        <p:txBody>
          <a:bodyPr>
            <a:normAutofit fontScale="90000"/>
          </a:bodyPr>
          <a:lstStyle/>
          <a:p>
            <a:r>
              <a:rPr lang="en-NZ" dirty="0" smtClean="0"/>
              <a:t>Susan Putt</a:t>
            </a:r>
            <a:br>
              <a:rPr lang="en-NZ" dirty="0" smtClean="0"/>
            </a:br>
            <a:r>
              <a:rPr lang="en-NZ" sz="5300" dirty="0" smtClean="0"/>
              <a:t>Audit &amp; Finance Committee Chair</a:t>
            </a:r>
            <a:endParaRPr lang="en-NZ" sz="5300" dirty="0"/>
          </a:p>
        </p:txBody>
      </p:sp>
      <p:sp>
        <p:nvSpPr>
          <p:cNvPr id="5" name="Footer Placeholder 4"/>
          <p:cNvSpPr>
            <a:spLocks noGrp="1"/>
          </p:cNvSpPr>
          <p:nvPr>
            <p:ph type="ftr" sz="quarter" idx="4294967295"/>
          </p:nvPr>
        </p:nvSpPr>
        <p:spPr bwMode="auto">
          <a:xfrm>
            <a:off x="668340" y="6346827"/>
            <a:ext cx="2808287"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Light" pitchFamily="34" charset="0"/>
              </a:defRPr>
            </a:lvl1pPr>
            <a:lvl2pPr marL="742950" indent="-285750">
              <a:defRPr>
                <a:solidFill>
                  <a:schemeClr val="tx1"/>
                </a:solidFill>
                <a:latin typeface="Calibri Light" pitchFamily="34" charset="0"/>
              </a:defRPr>
            </a:lvl2pPr>
            <a:lvl3pPr marL="1143000" indent="-228600">
              <a:defRPr>
                <a:solidFill>
                  <a:schemeClr val="tx1"/>
                </a:solidFill>
                <a:latin typeface="Calibri Light" pitchFamily="34" charset="0"/>
              </a:defRPr>
            </a:lvl3pPr>
            <a:lvl4pPr marL="1600200" indent="-228600">
              <a:defRPr>
                <a:solidFill>
                  <a:schemeClr val="tx1"/>
                </a:solidFill>
                <a:latin typeface="Calibri Light" pitchFamily="34" charset="0"/>
              </a:defRPr>
            </a:lvl4pPr>
            <a:lvl5pPr marL="2057400" indent="-228600">
              <a:defRPr>
                <a:solidFill>
                  <a:schemeClr val="tx1"/>
                </a:solidFill>
                <a:latin typeface="Calibri Light" pitchFamily="34" charset="0"/>
              </a:defRPr>
            </a:lvl5pPr>
            <a:lvl6pPr marL="2514600" indent="-228600" fontAlgn="base">
              <a:spcBef>
                <a:spcPct val="0"/>
              </a:spcBef>
              <a:spcAft>
                <a:spcPct val="0"/>
              </a:spcAft>
              <a:defRPr>
                <a:solidFill>
                  <a:schemeClr val="tx1"/>
                </a:solidFill>
                <a:latin typeface="Calibri Light" pitchFamily="34" charset="0"/>
              </a:defRPr>
            </a:lvl6pPr>
            <a:lvl7pPr marL="2971800" indent="-228600" fontAlgn="base">
              <a:spcBef>
                <a:spcPct val="0"/>
              </a:spcBef>
              <a:spcAft>
                <a:spcPct val="0"/>
              </a:spcAft>
              <a:defRPr>
                <a:solidFill>
                  <a:schemeClr val="tx1"/>
                </a:solidFill>
                <a:latin typeface="Calibri Light" pitchFamily="34" charset="0"/>
              </a:defRPr>
            </a:lvl7pPr>
            <a:lvl8pPr marL="3429000" indent="-228600" fontAlgn="base">
              <a:spcBef>
                <a:spcPct val="0"/>
              </a:spcBef>
              <a:spcAft>
                <a:spcPct val="0"/>
              </a:spcAft>
              <a:defRPr>
                <a:solidFill>
                  <a:schemeClr val="tx1"/>
                </a:solidFill>
                <a:latin typeface="Calibri Light" pitchFamily="34" charset="0"/>
              </a:defRPr>
            </a:lvl8pPr>
            <a:lvl9pPr marL="3886200" indent="-228600" fontAlgn="base">
              <a:spcBef>
                <a:spcPct val="0"/>
              </a:spcBef>
              <a:spcAft>
                <a:spcPct val="0"/>
              </a:spcAft>
              <a:defRPr>
                <a:solidFill>
                  <a:schemeClr val="tx1"/>
                </a:solidFill>
                <a:latin typeface="Calibri Light" pitchFamily="34" charset="0"/>
              </a:defRPr>
            </a:lvl9pPr>
          </a:lstStyle>
          <a:p>
            <a:pPr fontAlgn="base">
              <a:spcBef>
                <a:spcPct val="0"/>
              </a:spcBef>
              <a:spcAft>
                <a:spcPct val="0"/>
              </a:spcAft>
            </a:pPr>
            <a:r>
              <a:rPr lang="en-NZ" sz="1000" dirty="0" smtClean="0">
                <a:solidFill>
                  <a:schemeClr val="bg1"/>
                </a:solidFill>
              </a:rPr>
              <a:t>| Airways public meeting - 24 October 2013</a:t>
            </a:r>
            <a:endParaRPr lang="en-NZ" sz="1000" dirty="0">
              <a:solidFill>
                <a:schemeClr val="bg1"/>
              </a:solidFill>
            </a:endParaRPr>
          </a:p>
        </p:txBody>
      </p:sp>
      <p:sp>
        <p:nvSpPr>
          <p:cNvPr id="6" name="Slide Number Placeholder 2"/>
          <p:cNvSpPr>
            <a:spLocks noGrp="1"/>
          </p:cNvSpPr>
          <p:nvPr>
            <p:ph type="sldNum" sz="quarter" idx="4294967295"/>
          </p:nvPr>
        </p:nvSpPr>
        <p:spPr bwMode="auto">
          <a:xfrm>
            <a:off x="395288" y="6351589"/>
            <a:ext cx="406400" cy="3603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Light" pitchFamily="34" charset="0"/>
              </a:defRPr>
            </a:lvl1pPr>
            <a:lvl2pPr marL="742950" indent="-285750">
              <a:defRPr>
                <a:solidFill>
                  <a:schemeClr val="tx1"/>
                </a:solidFill>
                <a:latin typeface="Calibri Light" pitchFamily="34" charset="0"/>
              </a:defRPr>
            </a:lvl2pPr>
            <a:lvl3pPr marL="1143000" indent="-228600">
              <a:defRPr>
                <a:solidFill>
                  <a:schemeClr val="tx1"/>
                </a:solidFill>
                <a:latin typeface="Calibri Light" pitchFamily="34" charset="0"/>
              </a:defRPr>
            </a:lvl3pPr>
            <a:lvl4pPr marL="1600200" indent="-228600">
              <a:defRPr>
                <a:solidFill>
                  <a:schemeClr val="tx1"/>
                </a:solidFill>
                <a:latin typeface="Calibri Light" pitchFamily="34" charset="0"/>
              </a:defRPr>
            </a:lvl4pPr>
            <a:lvl5pPr marL="2057400" indent="-228600">
              <a:defRPr>
                <a:solidFill>
                  <a:schemeClr val="tx1"/>
                </a:solidFill>
                <a:latin typeface="Calibri Light" pitchFamily="34" charset="0"/>
              </a:defRPr>
            </a:lvl5pPr>
            <a:lvl6pPr marL="2514600" indent="-228600" fontAlgn="base">
              <a:spcBef>
                <a:spcPct val="0"/>
              </a:spcBef>
              <a:spcAft>
                <a:spcPct val="0"/>
              </a:spcAft>
              <a:defRPr>
                <a:solidFill>
                  <a:schemeClr val="tx1"/>
                </a:solidFill>
                <a:latin typeface="Calibri Light" pitchFamily="34" charset="0"/>
              </a:defRPr>
            </a:lvl6pPr>
            <a:lvl7pPr marL="2971800" indent="-228600" fontAlgn="base">
              <a:spcBef>
                <a:spcPct val="0"/>
              </a:spcBef>
              <a:spcAft>
                <a:spcPct val="0"/>
              </a:spcAft>
              <a:defRPr>
                <a:solidFill>
                  <a:schemeClr val="tx1"/>
                </a:solidFill>
                <a:latin typeface="Calibri Light" pitchFamily="34" charset="0"/>
              </a:defRPr>
            </a:lvl7pPr>
            <a:lvl8pPr marL="3429000" indent="-228600" fontAlgn="base">
              <a:spcBef>
                <a:spcPct val="0"/>
              </a:spcBef>
              <a:spcAft>
                <a:spcPct val="0"/>
              </a:spcAft>
              <a:defRPr>
                <a:solidFill>
                  <a:schemeClr val="tx1"/>
                </a:solidFill>
                <a:latin typeface="Calibri Light" pitchFamily="34" charset="0"/>
              </a:defRPr>
            </a:lvl8pPr>
            <a:lvl9pPr marL="3886200" indent="-228600" fontAlgn="base">
              <a:spcBef>
                <a:spcPct val="0"/>
              </a:spcBef>
              <a:spcAft>
                <a:spcPct val="0"/>
              </a:spcAft>
              <a:defRPr>
                <a:solidFill>
                  <a:schemeClr val="tx1"/>
                </a:solidFill>
                <a:latin typeface="Calibri Light" pitchFamily="34" charset="0"/>
              </a:defRPr>
            </a:lvl9pPr>
          </a:lstStyle>
          <a:p>
            <a:pPr fontAlgn="base">
              <a:spcBef>
                <a:spcPct val="0"/>
              </a:spcBef>
              <a:spcAft>
                <a:spcPct val="0"/>
              </a:spcAft>
            </a:pPr>
            <a:fld id="{FC79F566-E18A-4039-8658-F5591EBD0DD0}" type="slidenum">
              <a:rPr lang="en-NZ">
                <a:solidFill>
                  <a:schemeClr val="bg1"/>
                </a:solidFill>
              </a:rPr>
              <a:pPr fontAlgn="base">
                <a:spcBef>
                  <a:spcPct val="0"/>
                </a:spcBef>
                <a:spcAft>
                  <a:spcPct val="0"/>
                </a:spcAft>
              </a:pPr>
              <a:t>22</a:t>
            </a:fld>
            <a:endParaRPr lang="en-NZ" dirty="0">
              <a:solidFill>
                <a:schemeClr val="bg1"/>
              </a:solidFill>
            </a:endParaRPr>
          </a:p>
        </p:txBody>
      </p:sp>
    </p:spTree>
    <p:extLst>
      <p:ext uri="{BB962C8B-B14F-4D97-AF65-F5344CB8AC3E}">
        <p14:creationId xmlns:p14="http://schemas.microsoft.com/office/powerpoint/2010/main" val="40310768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NZ" dirty="0" smtClean="0"/>
              <a:t>| Airways public meeting - 24 October 2013</a:t>
            </a:r>
            <a:endParaRPr lang="en-NZ" dirty="0"/>
          </a:p>
        </p:txBody>
      </p:sp>
      <p:sp>
        <p:nvSpPr>
          <p:cNvPr id="4" name="Slide Number Placeholder 3"/>
          <p:cNvSpPr>
            <a:spLocks noGrp="1"/>
          </p:cNvSpPr>
          <p:nvPr>
            <p:ph type="sldNum" sz="quarter" idx="11"/>
          </p:nvPr>
        </p:nvSpPr>
        <p:spPr/>
        <p:txBody>
          <a:bodyPr/>
          <a:lstStyle/>
          <a:p>
            <a:pPr>
              <a:defRPr/>
            </a:pPr>
            <a:fld id="{79A8089B-8672-4B97-99B7-701C5A3BD409}" type="slidenum">
              <a:rPr lang="en-NZ" smtClean="0"/>
              <a:pPr>
                <a:defRPr/>
              </a:pPr>
              <a:t>23</a:t>
            </a:fld>
            <a:endParaRPr lang="en-NZ" dirty="0"/>
          </a:p>
        </p:txBody>
      </p:sp>
      <p:graphicFrame>
        <p:nvGraphicFramePr>
          <p:cNvPr id="6" name="Chart 5"/>
          <p:cNvGraphicFramePr>
            <a:graphicFrameLocks/>
          </p:cNvGraphicFramePr>
          <p:nvPr>
            <p:extLst>
              <p:ext uri="{D42A27DB-BD31-4B8C-83A1-F6EECF244321}">
                <p14:modId xmlns:p14="http://schemas.microsoft.com/office/powerpoint/2010/main" val="1769565540"/>
              </p:ext>
            </p:extLst>
          </p:nvPr>
        </p:nvGraphicFramePr>
        <p:xfrm>
          <a:off x="-174171" y="740229"/>
          <a:ext cx="8839203" cy="5900056"/>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1873638" y="229380"/>
            <a:ext cx="4874219" cy="707886"/>
          </a:xfrm>
          <a:prstGeom prst="rect">
            <a:avLst/>
          </a:prstGeom>
        </p:spPr>
        <p:txBody>
          <a:bodyPr wrap="none">
            <a:spAutoFit/>
          </a:bodyPr>
          <a:lstStyle/>
          <a:p>
            <a:pPr algn="ctr"/>
            <a:r>
              <a:rPr lang="en-AU" sz="4000" b="1" dirty="0" smtClean="0">
                <a:solidFill>
                  <a:schemeClr val="accent1"/>
                </a:solidFill>
                <a:latin typeface="+mj-lt"/>
              </a:rPr>
              <a:t>US 10-year bond rates</a:t>
            </a:r>
            <a:endParaRPr lang="en-NZ" sz="4000" dirty="0">
              <a:solidFill>
                <a:schemeClr val="accent1"/>
              </a:solidFill>
              <a:latin typeface="+mj-lt"/>
            </a:endParaRPr>
          </a:p>
        </p:txBody>
      </p:sp>
    </p:spTree>
    <p:extLst>
      <p:ext uri="{BB962C8B-B14F-4D97-AF65-F5344CB8AC3E}">
        <p14:creationId xmlns:p14="http://schemas.microsoft.com/office/powerpoint/2010/main" val="24673336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NZ" dirty="0" smtClean="0"/>
              <a:t>| Airways public meeting - 24 October 2013</a:t>
            </a:r>
            <a:endParaRPr lang="en-NZ" dirty="0"/>
          </a:p>
        </p:txBody>
      </p:sp>
      <p:sp>
        <p:nvSpPr>
          <p:cNvPr id="4" name="Slide Number Placeholder 3"/>
          <p:cNvSpPr>
            <a:spLocks noGrp="1"/>
          </p:cNvSpPr>
          <p:nvPr>
            <p:ph type="sldNum" sz="quarter" idx="11"/>
          </p:nvPr>
        </p:nvSpPr>
        <p:spPr/>
        <p:txBody>
          <a:bodyPr/>
          <a:lstStyle/>
          <a:p>
            <a:pPr>
              <a:defRPr/>
            </a:pPr>
            <a:fld id="{79A8089B-8672-4B97-99B7-701C5A3BD409}" type="slidenum">
              <a:rPr lang="en-NZ" smtClean="0"/>
              <a:pPr>
                <a:defRPr/>
              </a:pPr>
              <a:t>24</a:t>
            </a:fld>
            <a:endParaRPr lang="en-NZ" dirty="0"/>
          </a:p>
        </p:txBody>
      </p:sp>
      <p:pic>
        <p:nvPicPr>
          <p:cNvPr id="2050" name="Picture 2" descr="G:\Corpcomm\Image Library\Annual-Report-Images\AR 2013 images\Airways_LoRes_July2013\BAIT_team_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485" y="453033"/>
            <a:ext cx="7808671" cy="52075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29076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5738" y="2406601"/>
            <a:ext cx="8715375" cy="1127382"/>
          </a:xfrm>
        </p:spPr>
        <p:txBody>
          <a:bodyPr>
            <a:normAutofit fontScale="90000"/>
          </a:bodyPr>
          <a:lstStyle/>
          <a:p>
            <a:r>
              <a:rPr lang="en-NZ" dirty="0" smtClean="0"/>
              <a:t>David Park</a:t>
            </a:r>
            <a:br>
              <a:rPr lang="en-NZ" dirty="0" smtClean="0"/>
            </a:br>
            <a:r>
              <a:rPr lang="en-NZ" sz="5300" dirty="0" smtClean="0"/>
              <a:t>Safety Committee Chair</a:t>
            </a:r>
            <a:endParaRPr lang="en-NZ" sz="5300" dirty="0"/>
          </a:p>
        </p:txBody>
      </p:sp>
      <p:sp>
        <p:nvSpPr>
          <p:cNvPr id="5" name="Footer Placeholder 4"/>
          <p:cNvSpPr>
            <a:spLocks noGrp="1"/>
          </p:cNvSpPr>
          <p:nvPr>
            <p:ph type="ftr" sz="quarter" idx="4294967295"/>
          </p:nvPr>
        </p:nvSpPr>
        <p:spPr bwMode="auto">
          <a:xfrm>
            <a:off x="668340" y="6346827"/>
            <a:ext cx="2808287"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Light" pitchFamily="34" charset="0"/>
              </a:defRPr>
            </a:lvl1pPr>
            <a:lvl2pPr marL="742950" indent="-285750">
              <a:defRPr>
                <a:solidFill>
                  <a:schemeClr val="tx1"/>
                </a:solidFill>
                <a:latin typeface="Calibri Light" pitchFamily="34" charset="0"/>
              </a:defRPr>
            </a:lvl2pPr>
            <a:lvl3pPr marL="1143000" indent="-228600">
              <a:defRPr>
                <a:solidFill>
                  <a:schemeClr val="tx1"/>
                </a:solidFill>
                <a:latin typeface="Calibri Light" pitchFamily="34" charset="0"/>
              </a:defRPr>
            </a:lvl3pPr>
            <a:lvl4pPr marL="1600200" indent="-228600">
              <a:defRPr>
                <a:solidFill>
                  <a:schemeClr val="tx1"/>
                </a:solidFill>
                <a:latin typeface="Calibri Light" pitchFamily="34" charset="0"/>
              </a:defRPr>
            </a:lvl4pPr>
            <a:lvl5pPr marL="2057400" indent="-228600">
              <a:defRPr>
                <a:solidFill>
                  <a:schemeClr val="tx1"/>
                </a:solidFill>
                <a:latin typeface="Calibri Light" pitchFamily="34" charset="0"/>
              </a:defRPr>
            </a:lvl5pPr>
            <a:lvl6pPr marL="2514600" indent="-228600" fontAlgn="base">
              <a:spcBef>
                <a:spcPct val="0"/>
              </a:spcBef>
              <a:spcAft>
                <a:spcPct val="0"/>
              </a:spcAft>
              <a:defRPr>
                <a:solidFill>
                  <a:schemeClr val="tx1"/>
                </a:solidFill>
                <a:latin typeface="Calibri Light" pitchFamily="34" charset="0"/>
              </a:defRPr>
            </a:lvl6pPr>
            <a:lvl7pPr marL="2971800" indent="-228600" fontAlgn="base">
              <a:spcBef>
                <a:spcPct val="0"/>
              </a:spcBef>
              <a:spcAft>
                <a:spcPct val="0"/>
              </a:spcAft>
              <a:defRPr>
                <a:solidFill>
                  <a:schemeClr val="tx1"/>
                </a:solidFill>
                <a:latin typeface="Calibri Light" pitchFamily="34" charset="0"/>
              </a:defRPr>
            </a:lvl7pPr>
            <a:lvl8pPr marL="3429000" indent="-228600" fontAlgn="base">
              <a:spcBef>
                <a:spcPct val="0"/>
              </a:spcBef>
              <a:spcAft>
                <a:spcPct val="0"/>
              </a:spcAft>
              <a:defRPr>
                <a:solidFill>
                  <a:schemeClr val="tx1"/>
                </a:solidFill>
                <a:latin typeface="Calibri Light" pitchFamily="34" charset="0"/>
              </a:defRPr>
            </a:lvl8pPr>
            <a:lvl9pPr marL="3886200" indent="-228600" fontAlgn="base">
              <a:spcBef>
                <a:spcPct val="0"/>
              </a:spcBef>
              <a:spcAft>
                <a:spcPct val="0"/>
              </a:spcAft>
              <a:defRPr>
                <a:solidFill>
                  <a:schemeClr val="tx1"/>
                </a:solidFill>
                <a:latin typeface="Calibri Light" pitchFamily="34" charset="0"/>
              </a:defRPr>
            </a:lvl9pPr>
          </a:lstStyle>
          <a:p>
            <a:pPr fontAlgn="base">
              <a:spcBef>
                <a:spcPct val="0"/>
              </a:spcBef>
              <a:spcAft>
                <a:spcPct val="0"/>
              </a:spcAft>
            </a:pPr>
            <a:r>
              <a:rPr lang="en-NZ" sz="1000" dirty="0" smtClean="0">
                <a:solidFill>
                  <a:schemeClr val="bg1"/>
                </a:solidFill>
              </a:rPr>
              <a:t>| Airways public meeting - 24 October 2013</a:t>
            </a:r>
            <a:endParaRPr lang="en-NZ" sz="1000" dirty="0">
              <a:solidFill>
                <a:schemeClr val="bg1"/>
              </a:solidFill>
            </a:endParaRPr>
          </a:p>
        </p:txBody>
      </p:sp>
      <p:sp>
        <p:nvSpPr>
          <p:cNvPr id="6" name="Slide Number Placeholder 2"/>
          <p:cNvSpPr>
            <a:spLocks noGrp="1"/>
          </p:cNvSpPr>
          <p:nvPr>
            <p:ph type="sldNum" sz="quarter" idx="4294967295"/>
          </p:nvPr>
        </p:nvSpPr>
        <p:spPr bwMode="auto">
          <a:xfrm>
            <a:off x="395288" y="6351589"/>
            <a:ext cx="406400" cy="3603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Light" pitchFamily="34" charset="0"/>
              </a:defRPr>
            </a:lvl1pPr>
            <a:lvl2pPr marL="742950" indent="-285750">
              <a:defRPr>
                <a:solidFill>
                  <a:schemeClr val="tx1"/>
                </a:solidFill>
                <a:latin typeface="Calibri Light" pitchFamily="34" charset="0"/>
              </a:defRPr>
            </a:lvl2pPr>
            <a:lvl3pPr marL="1143000" indent="-228600">
              <a:defRPr>
                <a:solidFill>
                  <a:schemeClr val="tx1"/>
                </a:solidFill>
                <a:latin typeface="Calibri Light" pitchFamily="34" charset="0"/>
              </a:defRPr>
            </a:lvl3pPr>
            <a:lvl4pPr marL="1600200" indent="-228600">
              <a:defRPr>
                <a:solidFill>
                  <a:schemeClr val="tx1"/>
                </a:solidFill>
                <a:latin typeface="Calibri Light" pitchFamily="34" charset="0"/>
              </a:defRPr>
            </a:lvl4pPr>
            <a:lvl5pPr marL="2057400" indent="-228600">
              <a:defRPr>
                <a:solidFill>
                  <a:schemeClr val="tx1"/>
                </a:solidFill>
                <a:latin typeface="Calibri Light" pitchFamily="34" charset="0"/>
              </a:defRPr>
            </a:lvl5pPr>
            <a:lvl6pPr marL="2514600" indent="-228600" fontAlgn="base">
              <a:spcBef>
                <a:spcPct val="0"/>
              </a:spcBef>
              <a:spcAft>
                <a:spcPct val="0"/>
              </a:spcAft>
              <a:defRPr>
                <a:solidFill>
                  <a:schemeClr val="tx1"/>
                </a:solidFill>
                <a:latin typeface="Calibri Light" pitchFamily="34" charset="0"/>
              </a:defRPr>
            </a:lvl6pPr>
            <a:lvl7pPr marL="2971800" indent="-228600" fontAlgn="base">
              <a:spcBef>
                <a:spcPct val="0"/>
              </a:spcBef>
              <a:spcAft>
                <a:spcPct val="0"/>
              </a:spcAft>
              <a:defRPr>
                <a:solidFill>
                  <a:schemeClr val="tx1"/>
                </a:solidFill>
                <a:latin typeface="Calibri Light" pitchFamily="34" charset="0"/>
              </a:defRPr>
            </a:lvl7pPr>
            <a:lvl8pPr marL="3429000" indent="-228600" fontAlgn="base">
              <a:spcBef>
                <a:spcPct val="0"/>
              </a:spcBef>
              <a:spcAft>
                <a:spcPct val="0"/>
              </a:spcAft>
              <a:defRPr>
                <a:solidFill>
                  <a:schemeClr val="tx1"/>
                </a:solidFill>
                <a:latin typeface="Calibri Light" pitchFamily="34" charset="0"/>
              </a:defRPr>
            </a:lvl8pPr>
            <a:lvl9pPr marL="3886200" indent="-228600" fontAlgn="base">
              <a:spcBef>
                <a:spcPct val="0"/>
              </a:spcBef>
              <a:spcAft>
                <a:spcPct val="0"/>
              </a:spcAft>
              <a:defRPr>
                <a:solidFill>
                  <a:schemeClr val="tx1"/>
                </a:solidFill>
                <a:latin typeface="Calibri Light" pitchFamily="34" charset="0"/>
              </a:defRPr>
            </a:lvl9pPr>
          </a:lstStyle>
          <a:p>
            <a:pPr fontAlgn="base">
              <a:spcBef>
                <a:spcPct val="0"/>
              </a:spcBef>
              <a:spcAft>
                <a:spcPct val="0"/>
              </a:spcAft>
            </a:pPr>
            <a:fld id="{FC79F566-E18A-4039-8658-F5591EBD0DD0}" type="slidenum">
              <a:rPr lang="en-NZ">
                <a:solidFill>
                  <a:schemeClr val="bg1"/>
                </a:solidFill>
              </a:rPr>
              <a:pPr fontAlgn="base">
                <a:spcBef>
                  <a:spcPct val="0"/>
                </a:spcBef>
                <a:spcAft>
                  <a:spcPct val="0"/>
                </a:spcAft>
              </a:pPr>
              <a:t>25</a:t>
            </a:fld>
            <a:endParaRPr lang="en-NZ" dirty="0">
              <a:solidFill>
                <a:schemeClr val="bg1"/>
              </a:solidFill>
            </a:endParaRPr>
          </a:p>
        </p:txBody>
      </p:sp>
    </p:spTree>
    <p:extLst>
      <p:ext uri="{BB962C8B-B14F-4D97-AF65-F5344CB8AC3E}">
        <p14:creationId xmlns:p14="http://schemas.microsoft.com/office/powerpoint/2010/main" val="14319651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NZ" dirty="0" smtClean="0"/>
              <a:t>| Airways public meeting - 24 October 2013</a:t>
            </a:r>
            <a:endParaRPr lang="en-NZ" dirty="0"/>
          </a:p>
        </p:txBody>
      </p:sp>
      <p:sp>
        <p:nvSpPr>
          <p:cNvPr id="4" name="Slide Number Placeholder 3"/>
          <p:cNvSpPr>
            <a:spLocks noGrp="1"/>
          </p:cNvSpPr>
          <p:nvPr>
            <p:ph type="sldNum" sz="quarter" idx="11"/>
          </p:nvPr>
        </p:nvSpPr>
        <p:spPr/>
        <p:txBody>
          <a:bodyPr/>
          <a:lstStyle/>
          <a:p>
            <a:pPr>
              <a:defRPr/>
            </a:pPr>
            <a:fld id="{79A8089B-8672-4B97-99B7-701C5A3BD409}" type="slidenum">
              <a:rPr lang="en-NZ" smtClean="0"/>
              <a:pPr>
                <a:defRPr/>
              </a:pPr>
              <a:t>26</a:t>
            </a:fld>
            <a:endParaRPr lang="en-NZ" dirty="0"/>
          </a:p>
        </p:txBody>
      </p:sp>
      <p:pic>
        <p:nvPicPr>
          <p:cNvPr id="3074" name="Picture 2" descr="G:\Corpcomm\Image Library\Christchurch\Chch technicians - August 2013\Airways_54246_sma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279" y="352487"/>
            <a:ext cx="7496549" cy="54457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79166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NZ" dirty="0" smtClean="0"/>
              <a:t>| Airways public meeting - 24 October 2013</a:t>
            </a:r>
            <a:endParaRPr lang="en-NZ" dirty="0"/>
          </a:p>
        </p:txBody>
      </p:sp>
      <p:sp>
        <p:nvSpPr>
          <p:cNvPr id="4" name="Slide Number Placeholder 3"/>
          <p:cNvSpPr>
            <a:spLocks noGrp="1"/>
          </p:cNvSpPr>
          <p:nvPr>
            <p:ph type="sldNum" sz="quarter" idx="11"/>
          </p:nvPr>
        </p:nvSpPr>
        <p:spPr/>
        <p:txBody>
          <a:bodyPr/>
          <a:lstStyle/>
          <a:p>
            <a:pPr>
              <a:defRPr/>
            </a:pPr>
            <a:fld id="{79A8089B-8672-4B97-99B7-701C5A3BD409}" type="slidenum">
              <a:rPr lang="en-NZ" smtClean="0"/>
              <a:pPr>
                <a:defRPr/>
              </a:pPr>
              <a:t>27</a:t>
            </a:fld>
            <a:endParaRPr lang="en-NZ"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0134" y="508861"/>
            <a:ext cx="6900862" cy="5302358"/>
          </a:xfrm>
          <a:prstGeom prst="rect">
            <a:avLst/>
          </a:prstGeom>
        </p:spPr>
      </p:pic>
    </p:spTree>
    <p:extLst>
      <p:ext uri="{BB962C8B-B14F-4D97-AF65-F5344CB8AC3E}">
        <p14:creationId xmlns:p14="http://schemas.microsoft.com/office/powerpoint/2010/main" val="6060063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1260" y="2145457"/>
            <a:ext cx="8352927" cy="1080120"/>
          </a:xfrm>
        </p:spPr>
        <p:txBody>
          <a:bodyPr>
            <a:normAutofit fontScale="90000"/>
          </a:bodyPr>
          <a:lstStyle/>
          <a:p>
            <a:pPr algn="ctr"/>
            <a:r>
              <a:rPr lang="en-NZ" sz="7200" dirty="0" smtClean="0"/>
              <a:t>Susan Paterson</a:t>
            </a:r>
            <a:r>
              <a:rPr lang="en-NZ" dirty="0" smtClean="0"/>
              <a:t/>
            </a:r>
            <a:br>
              <a:rPr lang="en-NZ" dirty="0" smtClean="0"/>
            </a:br>
            <a:r>
              <a:rPr lang="en-NZ" sz="5300" dirty="0" smtClean="0"/>
              <a:t>Airways Chair</a:t>
            </a:r>
            <a:endParaRPr lang="en-NZ" sz="5300" dirty="0"/>
          </a:p>
        </p:txBody>
      </p:sp>
      <p:sp>
        <p:nvSpPr>
          <p:cNvPr id="6" name="Footer Placeholder 4"/>
          <p:cNvSpPr>
            <a:spLocks noGrp="1"/>
          </p:cNvSpPr>
          <p:nvPr>
            <p:ph type="ftr" sz="quarter" idx="4294967295"/>
          </p:nvPr>
        </p:nvSpPr>
        <p:spPr bwMode="auto">
          <a:xfrm>
            <a:off x="611188" y="6375403"/>
            <a:ext cx="2808287"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Light" pitchFamily="34" charset="0"/>
              </a:defRPr>
            </a:lvl1pPr>
            <a:lvl2pPr marL="742950" indent="-285750">
              <a:defRPr>
                <a:solidFill>
                  <a:schemeClr val="tx1"/>
                </a:solidFill>
                <a:latin typeface="Calibri Light" pitchFamily="34" charset="0"/>
              </a:defRPr>
            </a:lvl2pPr>
            <a:lvl3pPr marL="1143000" indent="-228600">
              <a:defRPr>
                <a:solidFill>
                  <a:schemeClr val="tx1"/>
                </a:solidFill>
                <a:latin typeface="Calibri Light" pitchFamily="34" charset="0"/>
              </a:defRPr>
            </a:lvl3pPr>
            <a:lvl4pPr marL="1600200" indent="-228600">
              <a:defRPr>
                <a:solidFill>
                  <a:schemeClr val="tx1"/>
                </a:solidFill>
                <a:latin typeface="Calibri Light" pitchFamily="34" charset="0"/>
              </a:defRPr>
            </a:lvl4pPr>
            <a:lvl5pPr marL="2057400" indent="-228600">
              <a:defRPr>
                <a:solidFill>
                  <a:schemeClr val="tx1"/>
                </a:solidFill>
                <a:latin typeface="Calibri Light" pitchFamily="34" charset="0"/>
              </a:defRPr>
            </a:lvl5pPr>
            <a:lvl6pPr marL="2514600" indent="-228600" fontAlgn="base">
              <a:spcBef>
                <a:spcPct val="0"/>
              </a:spcBef>
              <a:spcAft>
                <a:spcPct val="0"/>
              </a:spcAft>
              <a:defRPr>
                <a:solidFill>
                  <a:schemeClr val="tx1"/>
                </a:solidFill>
                <a:latin typeface="Calibri Light" pitchFamily="34" charset="0"/>
              </a:defRPr>
            </a:lvl6pPr>
            <a:lvl7pPr marL="2971800" indent="-228600" fontAlgn="base">
              <a:spcBef>
                <a:spcPct val="0"/>
              </a:spcBef>
              <a:spcAft>
                <a:spcPct val="0"/>
              </a:spcAft>
              <a:defRPr>
                <a:solidFill>
                  <a:schemeClr val="tx1"/>
                </a:solidFill>
                <a:latin typeface="Calibri Light" pitchFamily="34" charset="0"/>
              </a:defRPr>
            </a:lvl7pPr>
            <a:lvl8pPr marL="3429000" indent="-228600" fontAlgn="base">
              <a:spcBef>
                <a:spcPct val="0"/>
              </a:spcBef>
              <a:spcAft>
                <a:spcPct val="0"/>
              </a:spcAft>
              <a:defRPr>
                <a:solidFill>
                  <a:schemeClr val="tx1"/>
                </a:solidFill>
                <a:latin typeface="Calibri Light" pitchFamily="34" charset="0"/>
              </a:defRPr>
            </a:lvl8pPr>
            <a:lvl9pPr marL="3886200" indent="-228600" fontAlgn="base">
              <a:spcBef>
                <a:spcPct val="0"/>
              </a:spcBef>
              <a:spcAft>
                <a:spcPct val="0"/>
              </a:spcAft>
              <a:defRPr>
                <a:solidFill>
                  <a:schemeClr val="tx1"/>
                </a:solidFill>
                <a:latin typeface="Calibri Light" pitchFamily="34" charset="0"/>
              </a:defRPr>
            </a:lvl9pPr>
          </a:lstStyle>
          <a:p>
            <a:pPr fontAlgn="base">
              <a:spcBef>
                <a:spcPct val="0"/>
              </a:spcBef>
              <a:spcAft>
                <a:spcPct val="0"/>
              </a:spcAft>
            </a:pPr>
            <a:r>
              <a:rPr lang="en-NZ" sz="1000" dirty="0" smtClean="0">
                <a:solidFill>
                  <a:schemeClr val="bg1"/>
                </a:solidFill>
              </a:rPr>
              <a:t>| Airways public meeting - 24 October 2013</a:t>
            </a:r>
            <a:endParaRPr lang="en-NZ" sz="1000" dirty="0">
              <a:solidFill>
                <a:schemeClr val="bg1"/>
              </a:solidFill>
            </a:endParaRPr>
          </a:p>
        </p:txBody>
      </p:sp>
      <p:sp>
        <p:nvSpPr>
          <p:cNvPr id="7" name="Slide Number Placeholder 2"/>
          <p:cNvSpPr>
            <a:spLocks noGrp="1"/>
          </p:cNvSpPr>
          <p:nvPr>
            <p:ph type="sldNum" sz="quarter" idx="4294967295"/>
          </p:nvPr>
        </p:nvSpPr>
        <p:spPr bwMode="auto">
          <a:xfrm>
            <a:off x="395288" y="6351589"/>
            <a:ext cx="406400" cy="3603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Light" pitchFamily="34" charset="0"/>
              </a:defRPr>
            </a:lvl1pPr>
            <a:lvl2pPr marL="742950" indent="-285750">
              <a:defRPr>
                <a:solidFill>
                  <a:schemeClr val="tx1"/>
                </a:solidFill>
                <a:latin typeface="Calibri Light" pitchFamily="34" charset="0"/>
              </a:defRPr>
            </a:lvl2pPr>
            <a:lvl3pPr marL="1143000" indent="-228600">
              <a:defRPr>
                <a:solidFill>
                  <a:schemeClr val="tx1"/>
                </a:solidFill>
                <a:latin typeface="Calibri Light" pitchFamily="34" charset="0"/>
              </a:defRPr>
            </a:lvl3pPr>
            <a:lvl4pPr marL="1600200" indent="-228600">
              <a:defRPr>
                <a:solidFill>
                  <a:schemeClr val="tx1"/>
                </a:solidFill>
                <a:latin typeface="Calibri Light" pitchFamily="34" charset="0"/>
              </a:defRPr>
            </a:lvl4pPr>
            <a:lvl5pPr marL="2057400" indent="-228600">
              <a:defRPr>
                <a:solidFill>
                  <a:schemeClr val="tx1"/>
                </a:solidFill>
                <a:latin typeface="Calibri Light" pitchFamily="34" charset="0"/>
              </a:defRPr>
            </a:lvl5pPr>
            <a:lvl6pPr marL="2514600" indent="-228600" fontAlgn="base">
              <a:spcBef>
                <a:spcPct val="0"/>
              </a:spcBef>
              <a:spcAft>
                <a:spcPct val="0"/>
              </a:spcAft>
              <a:defRPr>
                <a:solidFill>
                  <a:schemeClr val="tx1"/>
                </a:solidFill>
                <a:latin typeface="Calibri Light" pitchFamily="34" charset="0"/>
              </a:defRPr>
            </a:lvl6pPr>
            <a:lvl7pPr marL="2971800" indent="-228600" fontAlgn="base">
              <a:spcBef>
                <a:spcPct val="0"/>
              </a:spcBef>
              <a:spcAft>
                <a:spcPct val="0"/>
              </a:spcAft>
              <a:defRPr>
                <a:solidFill>
                  <a:schemeClr val="tx1"/>
                </a:solidFill>
                <a:latin typeface="Calibri Light" pitchFamily="34" charset="0"/>
              </a:defRPr>
            </a:lvl7pPr>
            <a:lvl8pPr marL="3429000" indent="-228600" fontAlgn="base">
              <a:spcBef>
                <a:spcPct val="0"/>
              </a:spcBef>
              <a:spcAft>
                <a:spcPct val="0"/>
              </a:spcAft>
              <a:defRPr>
                <a:solidFill>
                  <a:schemeClr val="tx1"/>
                </a:solidFill>
                <a:latin typeface="Calibri Light" pitchFamily="34" charset="0"/>
              </a:defRPr>
            </a:lvl8pPr>
            <a:lvl9pPr marL="3886200" indent="-228600" fontAlgn="base">
              <a:spcBef>
                <a:spcPct val="0"/>
              </a:spcBef>
              <a:spcAft>
                <a:spcPct val="0"/>
              </a:spcAft>
              <a:defRPr>
                <a:solidFill>
                  <a:schemeClr val="tx1"/>
                </a:solidFill>
                <a:latin typeface="Calibri Light" pitchFamily="34" charset="0"/>
              </a:defRPr>
            </a:lvl9pPr>
          </a:lstStyle>
          <a:p>
            <a:pPr fontAlgn="base">
              <a:spcBef>
                <a:spcPct val="0"/>
              </a:spcBef>
              <a:spcAft>
                <a:spcPct val="0"/>
              </a:spcAft>
            </a:pPr>
            <a:fld id="{FC79F566-E18A-4039-8658-F5591EBD0DD0}" type="slidenum">
              <a:rPr lang="en-NZ" sz="1000">
                <a:solidFill>
                  <a:schemeClr val="bg1"/>
                </a:solidFill>
              </a:rPr>
              <a:pPr fontAlgn="base">
                <a:spcBef>
                  <a:spcPct val="0"/>
                </a:spcBef>
                <a:spcAft>
                  <a:spcPct val="0"/>
                </a:spcAft>
              </a:pPr>
              <a:t>28</a:t>
            </a:fld>
            <a:endParaRPr lang="en-NZ" sz="1000" dirty="0">
              <a:solidFill>
                <a:schemeClr val="bg1"/>
              </a:solidFill>
            </a:endParaRPr>
          </a:p>
        </p:txBody>
      </p:sp>
    </p:spTree>
    <p:extLst>
      <p:ext uri="{BB962C8B-B14F-4D97-AF65-F5344CB8AC3E}">
        <p14:creationId xmlns:p14="http://schemas.microsoft.com/office/powerpoint/2010/main" val="41283041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730" r="730"/>
          <a:stretch>
            <a:fillRect/>
          </a:stretch>
        </p:blipFill>
        <p:spPr>
          <a:xfrm>
            <a:off x="424873" y="396617"/>
            <a:ext cx="8034992" cy="5431528"/>
          </a:xfrm>
        </p:spPr>
      </p:pic>
      <p:sp>
        <p:nvSpPr>
          <p:cNvPr id="7170" name="Slide Number Placeholder 2"/>
          <p:cNvSpPr>
            <a:spLocks noGrp="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Light" pitchFamily="34" charset="0"/>
              </a:defRPr>
            </a:lvl1pPr>
            <a:lvl2pPr marL="742950" indent="-285750">
              <a:defRPr>
                <a:solidFill>
                  <a:schemeClr val="tx1"/>
                </a:solidFill>
                <a:latin typeface="Calibri Light" pitchFamily="34" charset="0"/>
              </a:defRPr>
            </a:lvl2pPr>
            <a:lvl3pPr marL="1143000" indent="-228600">
              <a:defRPr>
                <a:solidFill>
                  <a:schemeClr val="tx1"/>
                </a:solidFill>
                <a:latin typeface="Calibri Light" pitchFamily="34" charset="0"/>
              </a:defRPr>
            </a:lvl3pPr>
            <a:lvl4pPr marL="1600200" indent="-228600">
              <a:defRPr>
                <a:solidFill>
                  <a:schemeClr val="tx1"/>
                </a:solidFill>
                <a:latin typeface="Calibri Light" pitchFamily="34" charset="0"/>
              </a:defRPr>
            </a:lvl4pPr>
            <a:lvl5pPr marL="2057400" indent="-228600">
              <a:defRPr>
                <a:solidFill>
                  <a:schemeClr val="tx1"/>
                </a:solidFill>
                <a:latin typeface="Calibri Light" pitchFamily="34" charset="0"/>
              </a:defRPr>
            </a:lvl5pPr>
            <a:lvl6pPr marL="2514600" indent="-228600" fontAlgn="base">
              <a:spcBef>
                <a:spcPct val="0"/>
              </a:spcBef>
              <a:spcAft>
                <a:spcPct val="0"/>
              </a:spcAft>
              <a:defRPr>
                <a:solidFill>
                  <a:schemeClr val="tx1"/>
                </a:solidFill>
                <a:latin typeface="Calibri Light" pitchFamily="34" charset="0"/>
              </a:defRPr>
            </a:lvl6pPr>
            <a:lvl7pPr marL="2971800" indent="-228600" fontAlgn="base">
              <a:spcBef>
                <a:spcPct val="0"/>
              </a:spcBef>
              <a:spcAft>
                <a:spcPct val="0"/>
              </a:spcAft>
              <a:defRPr>
                <a:solidFill>
                  <a:schemeClr val="tx1"/>
                </a:solidFill>
                <a:latin typeface="Calibri Light" pitchFamily="34" charset="0"/>
              </a:defRPr>
            </a:lvl7pPr>
            <a:lvl8pPr marL="3429000" indent="-228600" fontAlgn="base">
              <a:spcBef>
                <a:spcPct val="0"/>
              </a:spcBef>
              <a:spcAft>
                <a:spcPct val="0"/>
              </a:spcAft>
              <a:defRPr>
                <a:solidFill>
                  <a:schemeClr val="tx1"/>
                </a:solidFill>
                <a:latin typeface="Calibri Light" pitchFamily="34" charset="0"/>
              </a:defRPr>
            </a:lvl8pPr>
            <a:lvl9pPr marL="3886200" indent="-228600" fontAlgn="base">
              <a:spcBef>
                <a:spcPct val="0"/>
              </a:spcBef>
              <a:spcAft>
                <a:spcPct val="0"/>
              </a:spcAft>
              <a:defRPr>
                <a:solidFill>
                  <a:schemeClr val="tx1"/>
                </a:solidFill>
                <a:latin typeface="Calibri Light" pitchFamily="34" charset="0"/>
              </a:defRPr>
            </a:lvl9pPr>
          </a:lstStyle>
          <a:p>
            <a:pPr fontAlgn="base">
              <a:spcBef>
                <a:spcPct val="0"/>
              </a:spcBef>
              <a:spcAft>
                <a:spcPct val="0"/>
              </a:spcAft>
            </a:pPr>
            <a:fld id="{FC79F566-E18A-4039-8658-F5591EBD0DD0}" type="slidenum">
              <a:rPr lang="en-NZ">
                <a:solidFill>
                  <a:schemeClr val="bg1"/>
                </a:solidFill>
              </a:rPr>
              <a:pPr fontAlgn="base">
                <a:spcBef>
                  <a:spcPct val="0"/>
                </a:spcBef>
                <a:spcAft>
                  <a:spcPct val="0"/>
                </a:spcAft>
              </a:pPr>
              <a:t>3</a:t>
            </a:fld>
            <a:endParaRPr lang="en-NZ" dirty="0">
              <a:solidFill>
                <a:schemeClr val="bg1"/>
              </a:solidFill>
            </a:endParaRPr>
          </a:p>
        </p:txBody>
      </p:sp>
      <p:sp>
        <p:nvSpPr>
          <p:cNvPr id="7174" name="Footer Placeholder 4"/>
          <p:cNvSpPr>
            <a:spLocks noGrp="1"/>
          </p:cNvSpPr>
          <p:nvPr>
            <p:ph type="ftr" sz="quarter" idx="17"/>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Light" pitchFamily="34" charset="0"/>
              </a:defRPr>
            </a:lvl1pPr>
            <a:lvl2pPr marL="742950" indent="-285750">
              <a:defRPr>
                <a:solidFill>
                  <a:schemeClr val="tx1"/>
                </a:solidFill>
                <a:latin typeface="Calibri Light" pitchFamily="34" charset="0"/>
              </a:defRPr>
            </a:lvl2pPr>
            <a:lvl3pPr marL="1143000" indent="-228600">
              <a:defRPr>
                <a:solidFill>
                  <a:schemeClr val="tx1"/>
                </a:solidFill>
                <a:latin typeface="Calibri Light" pitchFamily="34" charset="0"/>
              </a:defRPr>
            </a:lvl3pPr>
            <a:lvl4pPr marL="1600200" indent="-228600">
              <a:defRPr>
                <a:solidFill>
                  <a:schemeClr val="tx1"/>
                </a:solidFill>
                <a:latin typeface="Calibri Light" pitchFamily="34" charset="0"/>
              </a:defRPr>
            </a:lvl4pPr>
            <a:lvl5pPr marL="2057400" indent="-228600">
              <a:defRPr>
                <a:solidFill>
                  <a:schemeClr val="tx1"/>
                </a:solidFill>
                <a:latin typeface="Calibri Light" pitchFamily="34" charset="0"/>
              </a:defRPr>
            </a:lvl5pPr>
            <a:lvl6pPr marL="2514600" indent="-228600" fontAlgn="base">
              <a:spcBef>
                <a:spcPct val="0"/>
              </a:spcBef>
              <a:spcAft>
                <a:spcPct val="0"/>
              </a:spcAft>
              <a:defRPr>
                <a:solidFill>
                  <a:schemeClr val="tx1"/>
                </a:solidFill>
                <a:latin typeface="Calibri Light" pitchFamily="34" charset="0"/>
              </a:defRPr>
            </a:lvl6pPr>
            <a:lvl7pPr marL="2971800" indent="-228600" fontAlgn="base">
              <a:spcBef>
                <a:spcPct val="0"/>
              </a:spcBef>
              <a:spcAft>
                <a:spcPct val="0"/>
              </a:spcAft>
              <a:defRPr>
                <a:solidFill>
                  <a:schemeClr val="tx1"/>
                </a:solidFill>
                <a:latin typeface="Calibri Light" pitchFamily="34" charset="0"/>
              </a:defRPr>
            </a:lvl7pPr>
            <a:lvl8pPr marL="3429000" indent="-228600" fontAlgn="base">
              <a:spcBef>
                <a:spcPct val="0"/>
              </a:spcBef>
              <a:spcAft>
                <a:spcPct val="0"/>
              </a:spcAft>
              <a:defRPr>
                <a:solidFill>
                  <a:schemeClr val="tx1"/>
                </a:solidFill>
                <a:latin typeface="Calibri Light" pitchFamily="34" charset="0"/>
              </a:defRPr>
            </a:lvl8pPr>
            <a:lvl9pPr marL="3886200" indent="-228600" fontAlgn="base">
              <a:spcBef>
                <a:spcPct val="0"/>
              </a:spcBef>
              <a:spcAft>
                <a:spcPct val="0"/>
              </a:spcAft>
              <a:defRPr>
                <a:solidFill>
                  <a:schemeClr val="tx1"/>
                </a:solidFill>
                <a:latin typeface="Calibri Light" pitchFamily="34" charset="0"/>
              </a:defRPr>
            </a:lvl9pPr>
          </a:lstStyle>
          <a:p>
            <a:pPr fontAlgn="base">
              <a:spcBef>
                <a:spcPct val="0"/>
              </a:spcBef>
              <a:spcAft>
                <a:spcPct val="0"/>
              </a:spcAft>
            </a:pPr>
            <a:r>
              <a:rPr lang="en-NZ" dirty="0" smtClean="0">
                <a:solidFill>
                  <a:schemeClr val="bg1"/>
                </a:solidFill>
              </a:rPr>
              <a:t>| Airways public meeting - 24 October 2013</a:t>
            </a:r>
            <a:endParaRPr lang="en-NZ"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681" r="681"/>
          <a:stretch>
            <a:fillRect/>
          </a:stretch>
        </p:blipFill>
        <p:spPr>
          <a:xfrm>
            <a:off x="514351" y="414339"/>
            <a:ext cx="7947078" cy="5372100"/>
          </a:xfrm>
        </p:spPr>
      </p:pic>
      <p:sp>
        <p:nvSpPr>
          <p:cNvPr id="5" name="Slide Number Placeholder 4"/>
          <p:cNvSpPr>
            <a:spLocks noGrp="1"/>
          </p:cNvSpPr>
          <p:nvPr>
            <p:ph type="sldNum" sz="quarter" idx="16"/>
          </p:nvPr>
        </p:nvSpPr>
        <p:spPr/>
        <p:txBody>
          <a:bodyPr/>
          <a:lstStyle/>
          <a:p>
            <a:pPr>
              <a:defRPr/>
            </a:pPr>
            <a:fld id="{A85AAF5D-5CF1-4DC7-A5B4-65A2784C1440}" type="slidenum">
              <a:rPr lang="en-NZ" smtClean="0"/>
              <a:pPr>
                <a:defRPr/>
              </a:pPr>
              <a:t>4</a:t>
            </a:fld>
            <a:endParaRPr lang="en-NZ" dirty="0"/>
          </a:p>
        </p:txBody>
      </p:sp>
      <p:sp>
        <p:nvSpPr>
          <p:cNvPr id="8" name="Footer Placeholder 7"/>
          <p:cNvSpPr>
            <a:spLocks noGrp="1"/>
          </p:cNvSpPr>
          <p:nvPr>
            <p:ph type="ftr" sz="quarter" idx="17"/>
          </p:nvPr>
        </p:nvSpPr>
        <p:spPr/>
        <p:txBody>
          <a:bodyPr/>
          <a:lstStyle/>
          <a:p>
            <a:pPr>
              <a:defRPr/>
            </a:pPr>
            <a:r>
              <a:rPr lang="en-NZ" dirty="0" smtClean="0"/>
              <a:t>| Airways public meeting - 24 October 2013</a:t>
            </a:r>
            <a:endParaRPr lang="en-NZ" dirty="0"/>
          </a:p>
        </p:txBody>
      </p:sp>
    </p:spTree>
    <p:extLst>
      <p:ext uri="{BB962C8B-B14F-4D97-AF65-F5344CB8AC3E}">
        <p14:creationId xmlns:p14="http://schemas.microsoft.com/office/powerpoint/2010/main" val="24096015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6"/>
          </p:nvPr>
        </p:nvSpPr>
        <p:spPr/>
        <p:txBody>
          <a:bodyPr/>
          <a:lstStyle/>
          <a:p>
            <a:pPr>
              <a:defRPr/>
            </a:pPr>
            <a:fld id="{A85AAF5D-5CF1-4DC7-A5B4-65A2784C1440}" type="slidenum">
              <a:rPr lang="en-NZ" smtClean="0"/>
              <a:pPr>
                <a:defRPr/>
              </a:pPr>
              <a:t>5</a:t>
            </a:fld>
            <a:endParaRPr lang="en-NZ" dirty="0"/>
          </a:p>
        </p:txBody>
      </p:sp>
      <p:sp>
        <p:nvSpPr>
          <p:cNvPr id="6" name="Footer Placeholder 5"/>
          <p:cNvSpPr>
            <a:spLocks noGrp="1"/>
          </p:cNvSpPr>
          <p:nvPr>
            <p:ph type="ftr" sz="quarter" idx="17"/>
          </p:nvPr>
        </p:nvSpPr>
        <p:spPr/>
        <p:txBody>
          <a:bodyPr/>
          <a:lstStyle/>
          <a:p>
            <a:pPr>
              <a:defRPr/>
            </a:pPr>
            <a:r>
              <a:rPr lang="en-NZ" dirty="0" smtClean="0"/>
              <a:t>| Airways public meeting - 24 October 2013</a:t>
            </a:r>
            <a:endParaRPr lang="en-NZ" dirty="0"/>
          </a:p>
        </p:txBody>
      </p:sp>
      <p:graphicFrame>
        <p:nvGraphicFramePr>
          <p:cNvPr id="7" name="Chart 6"/>
          <p:cNvGraphicFramePr/>
          <p:nvPr>
            <p:extLst>
              <p:ext uri="{D42A27DB-BD31-4B8C-83A1-F6EECF244321}">
                <p14:modId xmlns:p14="http://schemas.microsoft.com/office/powerpoint/2010/main" val="3626175950"/>
              </p:ext>
            </p:extLst>
          </p:nvPr>
        </p:nvGraphicFramePr>
        <p:xfrm>
          <a:off x="842963" y="985837"/>
          <a:ext cx="7300912" cy="5286375"/>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671493" y="271463"/>
            <a:ext cx="7343775" cy="984885"/>
          </a:xfrm>
          <a:prstGeom prst="rect">
            <a:avLst/>
          </a:prstGeom>
          <a:noFill/>
        </p:spPr>
        <p:txBody>
          <a:bodyPr wrap="square" rtlCol="0">
            <a:spAutoFit/>
          </a:bodyPr>
          <a:lstStyle/>
          <a:p>
            <a:pPr algn="ctr"/>
            <a:r>
              <a:rPr lang="en-AU" sz="4000" b="1" dirty="0">
                <a:solidFill>
                  <a:schemeClr val="accent1"/>
                </a:solidFill>
                <a:latin typeface="+mj-lt"/>
              </a:rPr>
              <a:t>Group NOPAT FY13 v</a:t>
            </a:r>
            <a:r>
              <a:rPr lang="en-AU" sz="4000" b="1" dirty="0" smtClean="0">
                <a:solidFill>
                  <a:schemeClr val="accent1"/>
                </a:solidFill>
                <a:latin typeface="+mj-lt"/>
              </a:rPr>
              <a:t>s </a:t>
            </a:r>
            <a:r>
              <a:rPr lang="en-AU" sz="4000" b="1" dirty="0">
                <a:solidFill>
                  <a:schemeClr val="accent1"/>
                </a:solidFill>
                <a:latin typeface="+mj-lt"/>
              </a:rPr>
              <a:t>FY12 ($m)</a:t>
            </a:r>
            <a:endParaRPr lang="en-NZ" sz="4000" dirty="0">
              <a:solidFill>
                <a:schemeClr val="accent1"/>
              </a:solidFill>
              <a:latin typeface="+mj-lt"/>
            </a:endParaRPr>
          </a:p>
          <a:p>
            <a:endParaRPr lang="en-NZ" dirty="0"/>
          </a:p>
        </p:txBody>
      </p:sp>
    </p:spTree>
    <p:extLst>
      <p:ext uri="{BB962C8B-B14F-4D97-AF65-F5344CB8AC3E}">
        <p14:creationId xmlns:p14="http://schemas.microsoft.com/office/powerpoint/2010/main" val="20544861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790" r="790"/>
          <a:stretch>
            <a:fillRect/>
          </a:stretch>
        </p:blipFill>
        <p:spPr>
          <a:xfrm>
            <a:off x="504523" y="340667"/>
            <a:ext cx="8110839" cy="5482799"/>
          </a:xfrm>
        </p:spPr>
      </p:pic>
      <p:sp>
        <p:nvSpPr>
          <p:cNvPr id="5" name="Slide Number Placeholder 4"/>
          <p:cNvSpPr>
            <a:spLocks noGrp="1"/>
          </p:cNvSpPr>
          <p:nvPr>
            <p:ph type="sldNum" sz="quarter" idx="16"/>
          </p:nvPr>
        </p:nvSpPr>
        <p:spPr/>
        <p:txBody>
          <a:bodyPr/>
          <a:lstStyle/>
          <a:p>
            <a:pPr>
              <a:defRPr/>
            </a:pPr>
            <a:fld id="{A85AAF5D-5CF1-4DC7-A5B4-65A2784C1440}" type="slidenum">
              <a:rPr lang="en-NZ" smtClean="0"/>
              <a:pPr>
                <a:defRPr/>
              </a:pPr>
              <a:t>6</a:t>
            </a:fld>
            <a:endParaRPr lang="en-NZ" dirty="0"/>
          </a:p>
        </p:txBody>
      </p:sp>
      <p:sp>
        <p:nvSpPr>
          <p:cNvPr id="6" name="Footer Placeholder 5"/>
          <p:cNvSpPr>
            <a:spLocks noGrp="1"/>
          </p:cNvSpPr>
          <p:nvPr>
            <p:ph type="ftr" sz="quarter" idx="17"/>
          </p:nvPr>
        </p:nvSpPr>
        <p:spPr/>
        <p:txBody>
          <a:bodyPr/>
          <a:lstStyle/>
          <a:p>
            <a:pPr>
              <a:defRPr/>
            </a:pPr>
            <a:r>
              <a:rPr lang="en-NZ" dirty="0" smtClean="0"/>
              <a:t>| Airways public meeting - 24 October 2013</a:t>
            </a:r>
            <a:endParaRPr lang="en-NZ" dirty="0"/>
          </a:p>
        </p:txBody>
      </p:sp>
    </p:spTree>
    <p:extLst>
      <p:ext uri="{BB962C8B-B14F-4D97-AF65-F5344CB8AC3E}">
        <p14:creationId xmlns:p14="http://schemas.microsoft.com/office/powerpoint/2010/main" val="3046080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632" y="232331"/>
            <a:ext cx="8890000" cy="654158"/>
          </a:xfrm>
        </p:spPr>
        <p:txBody>
          <a:bodyPr>
            <a:noAutofit/>
          </a:bodyPr>
          <a:lstStyle/>
          <a:p>
            <a:r>
              <a:rPr lang="en-NZ" dirty="0" smtClean="0"/>
              <a:t>Delivering value for our customers</a:t>
            </a:r>
            <a:endParaRPr lang="en-NZ" dirty="0"/>
          </a:p>
        </p:txBody>
      </p:sp>
      <p:pic>
        <p:nvPicPr>
          <p:cNvPr id="5" name="Content Placeholder 4"/>
          <p:cNvPicPr>
            <a:picLocks noGrp="1"/>
          </p:cNvPicPr>
          <p:nvPr>
            <p:ph sz="quarter" idx="12"/>
          </p:nvPr>
        </p:nvPicPr>
        <p:blipFill>
          <a:blip r:embed="rId3">
            <a:extLst>
              <a:ext uri="{28A0092B-C50C-407E-A947-70E740481C1C}">
                <a14:useLocalDpi xmlns:a14="http://schemas.microsoft.com/office/drawing/2010/main"/>
              </a:ext>
            </a:extLst>
          </a:blip>
          <a:stretch>
            <a:fillRect/>
          </a:stretch>
        </p:blipFill>
        <p:spPr>
          <a:xfrm>
            <a:off x="2296628" y="993395"/>
            <a:ext cx="3776020" cy="5073722"/>
          </a:xfrm>
          <a:prstGeom prst="rect">
            <a:avLst/>
          </a:prstGeom>
        </p:spPr>
      </p:pic>
      <p:sp>
        <p:nvSpPr>
          <p:cNvPr id="7" name="Oval 6"/>
          <p:cNvSpPr/>
          <p:nvPr/>
        </p:nvSpPr>
        <p:spPr>
          <a:xfrm>
            <a:off x="4019881" y="1765165"/>
            <a:ext cx="935264" cy="891560"/>
          </a:xfrm>
          <a:prstGeom prst="ellipse">
            <a:avLst/>
          </a:prstGeom>
          <a:solidFill>
            <a:schemeClr val="bg1">
              <a:lumMod val="65000"/>
            </a:schemeClr>
          </a:solidFill>
          <a:ln>
            <a:noFill/>
          </a:ln>
        </p:spPr>
        <p:style>
          <a:lnRef idx="3">
            <a:schemeClr val="lt1"/>
          </a:lnRef>
          <a:fillRef idx="1">
            <a:schemeClr val="accent1"/>
          </a:fillRef>
          <a:effectRef idx="1">
            <a:schemeClr val="accent1"/>
          </a:effectRef>
          <a:fontRef idx="minor">
            <a:schemeClr val="lt1"/>
          </a:fontRef>
        </p:style>
        <p:txBody>
          <a:bodyPr wrap="square" lIns="0" tIns="0" rIns="0" bIns="0" rtlCol="0" anchor="b" anchorCtr="0">
            <a:noAutofit/>
          </a:bodyPr>
          <a:lstStyle/>
          <a:p>
            <a:pPr algn="ctr" fontAlgn="base">
              <a:spcAft>
                <a:spcPts val="0"/>
              </a:spcAft>
            </a:pPr>
            <a:r>
              <a:rPr lang="en-NZ" sz="1600" b="1" kern="1200" dirty="0">
                <a:solidFill>
                  <a:srgbClr val="FFFFFF"/>
                </a:solidFill>
                <a:effectLst/>
                <a:ea typeface="SimSun"/>
                <a:cs typeface="Times New Roman"/>
              </a:rPr>
              <a:t>$6m</a:t>
            </a:r>
            <a:r>
              <a:rPr lang="en-NZ" sz="2200" b="1" kern="1200" dirty="0">
                <a:solidFill>
                  <a:srgbClr val="FFFFFF"/>
                </a:solidFill>
                <a:effectLst/>
                <a:ea typeface="SimSun"/>
                <a:cs typeface="Times New Roman"/>
              </a:rPr>
              <a:t> </a:t>
            </a:r>
            <a:r>
              <a:rPr lang="en-NZ" sz="2000" b="1" kern="1200" dirty="0">
                <a:solidFill>
                  <a:srgbClr val="FFFFFF"/>
                </a:solidFill>
                <a:effectLst/>
                <a:ea typeface="SimSun"/>
                <a:cs typeface="Times New Roman"/>
              </a:rPr>
              <a:t/>
            </a:r>
            <a:br>
              <a:rPr lang="en-NZ" sz="2000" b="1" kern="1200" dirty="0">
                <a:solidFill>
                  <a:srgbClr val="FFFFFF"/>
                </a:solidFill>
                <a:effectLst/>
                <a:ea typeface="SimSun"/>
                <a:cs typeface="Times New Roman"/>
              </a:rPr>
            </a:br>
            <a:r>
              <a:rPr lang="en-NZ" sz="1000" b="1" kern="1200" dirty="0">
                <a:solidFill>
                  <a:srgbClr val="FFFFFF"/>
                </a:solidFill>
                <a:effectLst/>
                <a:ea typeface="SimSun"/>
                <a:cs typeface="Times New Roman"/>
              </a:rPr>
              <a:t>30 extra flights a day</a:t>
            </a:r>
            <a:endParaRPr lang="en-NZ" sz="1200" dirty="0">
              <a:effectLst/>
              <a:latin typeface="Times New Roman"/>
              <a:ea typeface="SimSun"/>
            </a:endParaRPr>
          </a:p>
        </p:txBody>
      </p:sp>
      <p:sp>
        <p:nvSpPr>
          <p:cNvPr id="8" name="Oval 7"/>
          <p:cNvSpPr/>
          <p:nvPr/>
        </p:nvSpPr>
        <p:spPr>
          <a:xfrm>
            <a:off x="5209178" y="1745894"/>
            <a:ext cx="935264" cy="891560"/>
          </a:xfrm>
          <a:prstGeom prst="ellipse">
            <a:avLst/>
          </a:prstGeom>
          <a:solidFill>
            <a:schemeClr val="bg1">
              <a:lumMod val="65000"/>
            </a:schemeClr>
          </a:solidFill>
          <a:ln>
            <a:noFill/>
          </a:ln>
        </p:spPr>
        <p:style>
          <a:lnRef idx="3">
            <a:schemeClr val="lt1"/>
          </a:lnRef>
          <a:fillRef idx="1">
            <a:schemeClr val="accent1"/>
          </a:fillRef>
          <a:effectRef idx="1">
            <a:schemeClr val="accent1"/>
          </a:effectRef>
          <a:fontRef idx="minor">
            <a:schemeClr val="lt1"/>
          </a:fontRef>
        </p:style>
        <p:txBody>
          <a:bodyPr wrap="square" rtlCol="0" anchor="b" anchorCtr="0">
            <a:noAutofit/>
          </a:bodyPr>
          <a:lstStyle/>
          <a:p>
            <a:pPr algn="ctr" fontAlgn="base">
              <a:spcAft>
                <a:spcPts val="0"/>
              </a:spcAft>
            </a:pPr>
            <a:r>
              <a:rPr lang="en-NZ" sz="1600" b="1" kern="1200" dirty="0">
                <a:solidFill>
                  <a:srgbClr val="FFFFFF"/>
                </a:solidFill>
                <a:effectLst/>
                <a:ea typeface="SimSun"/>
                <a:cs typeface="Times New Roman"/>
              </a:rPr>
              <a:t>$37m</a:t>
            </a:r>
            <a:r>
              <a:rPr lang="en-NZ" sz="2200" b="1" kern="1200" dirty="0">
                <a:solidFill>
                  <a:srgbClr val="FFFFFF"/>
                </a:solidFill>
                <a:effectLst/>
                <a:ea typeface="SimSun"/>
                <a:cs typeface="Times New Roman"/>
              </a:rPr>
              <a:t> </a:t>
            </a:r>
            <a:r>
              <a:rPr lang="en-NZ" sz="2000" b="1" kern="1200" dirty="0">
                <a:solidFill>
                  <a:srgbClr val="FFFFFF"/>
                </a:solidFill>
                <a:effectLst/>
                <a:ea typeface="SimSun"/>
                <a:cs typeface="Times New Roman"/>
              </a:rPr>
              <a:t/>
            </a:r>
            <a:br>
              <a:rPr lang="en-NZ" sz="2000" b="1" kern="1200" dirty="0">
                <a:solidFill>
                  <a:srgbClr val="FFFFFF"/>
                </a:solidFill>
                <a:effectLst/>
                <a:ea typeface="SimSun"/>
                <a:cs typeface="Times New Roman"/>
              </a:rPr>
            </a:br>
            <a:r>
              <a:rPr lang="en-NZ" sz="1000" b="1" kern="1200" dirty="0">
                <a:solidFill>
                  <a:srgbClr val="FFFFFF"/>
                </a:solidFill>
                <a:effectLst/>
                <a:ea typeface="SimSun"/>
                <a:cs typeface="Times New Roman"/>
              </a:rPr>
              <a:t>of fuel savings</a:t>
            </a:r>
            <a:endParaRPr lang="en-NZ" sz="1200" dirty="0">
              <a:effectLst/>
              <a:latin typeface="Times New Roman"/>
              <a:ea typeface="SimSun"/>
            </a:endParaRPr>
          </a:p>
        </p:txBody>
      </p:sp>
      <p:sp>
        <p:nvSpPr>
          <p:cNvPr id="9" name="Oval 8"/>
          <p:cNvSpPr/>
          <p:nvPr/>
        </p:nvSpPr>
        <p:spPr>
          <a:xfrm>
            <a:off x="4730712" y="3194580"/>
            <a:ext cx="935264" cy="891560"/>
          </a:xfrm>
          <a:prstGeom prst="ellipse">
            <a:avLst/>
          </a:prstGeom>
          <a:solidFill>
            <a:schemeClr val="bg1">
              <a:lumMod val="65000"/>
            </a:schemeClr>
          </a:solidFill>
          <a:ln>
            <a:noFill/>
          </a:ln>
        </p:spPr>
        <p:style>
          <a:lnRef idx="3">
            <a:schemeClr val="lt1"/>
          </a:lnRef>
          <a:fillRef idx="1">
            <a:schemeClr val="accent1"/>
          </a:fillRef>
          <a:effectRef idx="1">
            <a:schemeClr val="accent1"/>
          </a:effectRef>
          <a:fontRef idx="minor">
            <a:schemeClr val="lt1"/>
          </a:fontRef>
        </p:style>
        <p:txBody>
          <a:bodyPr wrap="square" rtlCol="0" anchor="b" anchorCtr="0">
            <a:noAutofit/>
          </a:bodyPr>
          <a:lstStyle/>
          <a:p>
            <a:pPr algn="ctr" fontAlgn="base">
              <a:spcAft>
                <a:spcPts val="0"/>
              </a:spcAft>
            </a:pPr>
            <a:r>
              <a:rPr lang="en-NZ" sz="1600" b="1" kern="1200" dirty="0">
                <a:solidFill>
                  <a:srgbClr val="FFFFFF"/>
                </a:solidFill>
                <a:effectLst/>
                <a:ea typeface="SimSun"/>
                <a:cs typeface="Times New Roman"/>
              </a:rPr>
              <a:t>$22m</a:t>
            </a:r>
            <a:r>
              <a:rPr lang="en-NZ" sz="2200" b="1" kern="1200" dirty="0">
                <a:solidFill>
                  <a:srgbClr val="FFFFFF"/>
                </a:solidFill>
                <a:effectLst/>
                <a:ea typeface="SimSun"/>
                <a:cs typeface="Times New Roman"/>
              </a:rPr>
              <a:t> </a:t>
            </a:r>
            <a:r>
              <a:rPr lang="en-NZ" sz="2000" b="1" kern="1200" dirty="0">
                <a:solidFill>
                  <a:srgbClr val="FFFFFF"/>
                </a:solidFill>
                <a:effectLst/>
                <a:ea typeface="SimSun"/>
                <a:cs typeface="Times New Roman"/>
              </a:rPr>
              <a:t/>
            </a:r>
            <a:br>
              <a:rPr lang="en-NZ" sz="2000" b="1" kern="1200" dirty="0">
                <a:solidFill>
                  <a:srgbClr val="FFFFFF"/>
                </a:solidFill>
                <a:effectLst/>
                <a:ea typeface="SimSun"/>
                <a:cs typeface="Times New Roman"/>
              </a:rPr>
            </a:br>
            <a:r>
              <a:rPr lang="en-NZ" sz="1000" b="1" kern="1200" dirty="0">
                <a:solidFill>
                  <a:srgbClr val="FFFFFF"/>
                </a:solidFill>
                <a:effectLst/>
                <a:ea typeface="SimSun"/>
                <a:cs typeface="Times New Roman"/>
              </a:rPr>
              <a:t>of fuel savings</a:t>
            </a:r>
            <a:endParaRPr lang="en-NZ" sz="1200" dirty="0">
              <a:effectLst/>
              <a:latin typeface="Times New Roman"/>
              <a:ea typeface="SimSun"/>
            </a:endParaRPr>
          </a:p>
        </p:txBody>
      </p:sp>
      <p:sp>
        <p:nvSpPr>
          <p:cNvPr id="10" name="Oval 9"/>
          <p:cNvSpPr/>
          <p:nvPr/>
        </p:nvSpPr>
        <p:spPr>
          <a:xfrm>
            <a:off x="3721391" y="3965439"/>
            <a:ext cx="935264" cy="891560"/>
          </a:xfrm>
          <a:prstGeom prst="ellipse">
            <a:avLst/>
          </a:prstGeom>
          <a:solidFill>
            <a:schemeClr val="bg1">
              <a:lumMod val="65000"/>
            </a:schemeClr>
          </a:solidFill>
          <a:ln>
            <a:noFill/>
          </a:ln>
        </p:spPr>
        <p:style>
          <a:lnRef idx="3">
            <a:schemeClr val="lt1"/>
          </a:lnRef>
          <a:fillRef idx="1">
            <a:schemeClr val="accent1"/>
          </a:fillRef>
          <a:effectRef idx="1">
            <a:schemeClr val="accent1"/>
          </a:effectRef>
          <a:fontRef idx="minor">
            <a:schemeClr val="lt1"/>
          </a:fontRef>
        </p:style>
        <p:txBody>
          <a:bodyPr wrap="square" rtlCol="0" anchor="b" anchorCtr="0">
            <a:noAutofit/>
          </a:bodyPr>
          <a:lstStyle/>
          <a:p>
            <a:pPr algn="ctr" fontAlgn="base">
              <a:spcAft>
                <a:spcPts val="0"/>
              </a:spcAft>
            </a:pPr>
            <a:r>
              <a:rPr lang="en-NZ" sz="1600" b="1" kern="1200" dirty="0">
                <a:solidFill>
                  <a:srgbClr val="FFFFFF"/>
                </a:solidFill>
                <a:effectLst/>
                <a:ea typeface="SimSun"/>
                <a:cs typeface="Times New Roman"/>
              </a:rPr>
              <a:t>$3m</a:t>
            </a:r>
            <a:r>
              <a:rPr lang="en-NZ" sz="2200" b="1" kern="1200" dirty="0">
                <a:solidFill>
                  <a:srgbClr val="FFFFFF"/>
                </a:solidFill>
                <a:effectLst/>
                <a:ea typeface="SimSun"/>
                <a:cs typeface="Times New Roman"/>
              </a:rPr>
              <a:t> </a:t>
            </a:r>
            <a:r>
              <a:rPr lang="en-NZ" sz="2000" b="1" kern="1200" dirty="0">
                <a:solidFill>
                  <a:srgbClr val="FFFFFF"/>
                </a:solidFill>
                <a:effectLst/>
                <a:ea typeface="SimSun"/>
                <a:cs typeface="Times New Roman"/>
              </a:rPr>
              <a:t/>
            </a:r>
            <a:br>
              <a:rPr lang="en-NZ" sz="2000" b="1" kern="1200" dirty="0">
                <a:solidFill>
                  <a:srgbClr val="FFFFFF"/>
                </a:solidFill>
                <a:effectLst/>
                <a:ea typeface="SimSun"/>
                <a:cs typeface="Times New Roman"/>
              </a:rPr>
            </a:br>
            <a:r>
              <a:rPr lang="en-NZ" sz="1000" b="1" kern="1200" dirty="0">
                <a:solidFill>
                  <a:srgbClr val="FFFFFF"/>
                </a:solidFill>
                <a:effectLst/>
                <a:ea typeface="SimSun"/>
                <a:cs typeface="Times New Roman"/>
              </a:rPr>
              <a:t>of fuel savings</a:t>
            </a:r>
            <a:endParaRPr lang="en-NZ" sz="1200" dirty="0">
              <a:effectLst/>
              <a:latin typeface="Times New Roman"/>
              <a:ea typeface="SimSun"/>
            </a:endParaRPr>
          </a:p>
        </p:txBody>
      </p:sp>
      <p:sp>
        <p:nvSpPr>
          <p:cNvPr id="11" name="Oval 10"/>
          <p:cNvSpPr/>
          <p:nvPr/>
        </p:nvSpPr>
        <p:spPr>
          <a:xfrm>
            <a:off x="2702216" y="4718358"/>
            <a:ext cx="935264" cy="891560"/>
          </a:xfrm>
          <a:prstGeom prst="ellipse">
            <a:avLst/>
          </a:prstGeom>
          <a:solidFill>
            <a:schemeClr val="bg1">
              <a:lumMod val="65000"/>
            </a:schemeClr>
          </a:solidFill>
          <a:ln>
            <a:noFill/>
          </a:ln>
        </p:spPr>
        <p:style>
          <a:lnRef idx="3">
            <a:schemeClr val="lt1"/>
          </a:lnRef>
          <a:fillRef idx="1">
            <a:schemeClr val="accent1"/>
          </a:fillRef>
          <a:effectRef idx="1">
            <a:schemeClr val="accent1"/>
          </a:effectRef>
          <a:fontRef idx="minor">
            <a:schemeClr val="lt1"/>
          </a:fontRef>
        </p:style>
        <p:txBody>
          <a:bodyPr wrap="square" rtlCol="0" anchor="b" anchorCtr="0">
            <a:noAutofit/>
          </a:bodyPr>
          <a:lstStyle/>
          <a:p>
            <a:pPr algn="ctr" fontAlgn="base">
              <a:spcAft>
                <a:spcPts val="0"/>
              </a:spcAft>
            </a:pPr>
            <a:r>
              <a:rPr lang="en-NZ" sz="1600" b="1" kern="1200" dirty="0">
                <a:solidFill>
                  <a:srgbClr val="FFFFFF"/>
                </a:solidFill>
                <a:effectLst/>
                <a:ea typeface="SimSun"/>
                <a:cs typeface="Times New Roman"/>
              </a:rPr>
              <a:t>$2m</a:t>
            </a:r>
            <a:r>
              <a:rPr lang="en-NZ" sz="2200" b="1" kern="1200" dirty="0">
                <a:solidFill>
                  <a:srgbClr val="FFFFFF"/>
                </a:solidFill>
                <a:effectLst/>
                <a:ea typeface="SimSun"/>
                <a:cs typeface="Times New Roman"/>
              </a:rPr>
              <a:t> </a:t>
            </a:r>
            <a:r>
              <a:rPr lang="en-NZ" sz="2000" b="1" kern="1200" dirty="0">
                <a:solidFill>
                  <a:srgbClr val="FFFFFF"/>
                </a:solidFill>
                <a:effectLst/>
                <a:ea typeface="SimSun"/>
                <a:cs typeface="Times New Roman"/>
              </a:rPr>
              <a:t/>
            </a:r>
            <a:br>
              <a:rPr lang="en-NZ" sz="2000" b="1" kern="1200" dirty="0">
                <a:solidFill>
                  <a:srgbClr val="FFFFFF"/>
                </a:solidFill>
                <a:effectLst/>
                <a:ea typeface="SimSun"/>
                <a:cs typeface="Times New Roman"/>
              </a:rPr>
            </a:br>
            <a:r>
              <a:rPr lang="en-NZ" sz="1000" b="1" kern="1200" dirty="0">
                <a:solidFill>
                  <a:srgbClr val="FFFFFF"/>
                </a:solidFill>
                <a:effectLst/>
                <a:ea typeface="SimSun"/>
                <a:cs typeface="Times New Roman"/>
              </a:rPr>
              <a:t>of fuel savings</a:t>
            </a:r>
            <a:endParaRPr lang="en-NZ" sz="1200" dirty="0">
              <a:effectLst/>
              <a:latin typeface="Times New Roman"/>
              <a:ea typeface="SimSun"/>
            </a:endParaRPr>
          </a:p>
        </p:txBody>
      </p:sp>
      <p:sp>
        <p:nvSpPr>
          <p:cNvPr id="12" name="TextBox 11"/>
          <p:cNvSpPr txBox="1"/>
          <p:nvPr/>
        </p:nvSpPr>
        <p:spPr>
          <a:xfrm>
            <a:off x="433147" y="1334198"/>
            <a:ext cx="2935847" cy="2769989"/>
          </a:xfrm>
          <a:prstGeom prst="rect">
            <a:avLst/>
          </a:prstGeom>
          <a:noFill/>
        </p:spPr>
        <p:txBody>
          <a:bodyPr wrap="square" rtlCol="0">
            <a:spAutoFit/>
          </a:bodyPr>
          <a:lstStyle/>
          <a:p>
            <a:r>
              <a:rPr lang="en-NZ" sz="2400" b="1" dirty="0" smtClean="0">
                <a:latin typeface="+mn-lt"/>
              </a:rPr>
              <a:t>We estimate our services will provide</a:t>
            </a:r>
          </a:p>
          <a:p>
            <a:r>
              <a:rPr lang="en-NZ" sz="5400" b="1" dirty="0" smtClean="0">
                <a:latin typeface="+mn-lt"/>
              </a:rPr>
              <a:t>$70m+</a:t>
            </a:r>
          </a:p>
          <a:p>
            <a:r>
              <a:rPr lang="en-NZ" sz="2400" dirty="0" smtClean="0">
                <a:latin typeface="+mj-lt"/>
              </a:rPr>
              <a:t>in customer value over the next three years</a:t>
            </a:r>
            <a:endParaRPr lang="en-NZ" sz="2400" dirty="0">
              <a:latin typeface="+mj-lt"/>
            </a:endParaRPr>
          </a:p>
        </p:txBody>
      </p:sp>
      <p:sp>
        <p:nvSpPr>
          <p:cNvPr id="3" name="Footer Placeholder 2"/>
          <p:cNvSpPr>
            <a:spLocks noGrp="1"/>
          </p:cNvSpPr>
          <p:nvPr>
            <p:ph type="ftr" sz="quarter" idx="10"/>
          </p:nvPr>
        </p:nvSpPr>
        <p:spPr/>
        <p:txBody>
          <a:bodyPr/>
          <a:lstStyle/>
          <a:p>
            <a:r>
              <a:rPr lang="en-NZ" dirty="0" smtClean="0"/>
              <a:t>| Airways public meeting - 24 October 2013</a:t>
            </a:r>
            <a:endParaRPr lang="en-US" dirty="0"/>
          </a:p>
        </p:txBody>
      </p:sp>
      <p:sp>
        <p:nvSpPr>
          <p:cNvPr id="4" name="Slide Number Placeholder 3"/>
          <p:cNvSpPr>
            <a:spLocks noGrp="1"/>
          </p:cNvSpPr>
          <p:nvPr>
            <p:ph type="sldNum" sz="quarter" idx="11"/>
          </p:nvPr>
        </p:nvSpPr>
        <p:spPr/>
        <p:txBody>
          <a:bodyPr/>
          <a:lstStyle/>
          <a:p>
            <a:fld id="{7B930E36-F1F7-4239-AEEF-84AFB67C5D47}" type="slidenum">
              <a:rPr lang="en-US" smtClean="0"/>
              <a:pPr/>
              <a:t>7</a:t>
            </a:fld>
            <a:endParaRPr lang="en-US" dirty="0"/>
          </a:p>
        </p:txBody>
      </p:sp>
    </p:spTree>
    <p:extLst>
      <p:ext uri="{BB962C8B-B14F-4D97-AF65-F5344CB8AC3E}">
        <p14:creationId xmlns:p14="http://schemas.microsoft.com/office/powerpoint/2010/main" val="33322215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586" r="586"/>
          <a:stretch>
            <a:fillRect/>
          </a:stretch>
        </p:blipFill>
        <p:spPr>
          <a:xfrm>
            <a:off x="442912" y="257177"/>
            <a:ext cx="8229600" cy="5563080"/>
          </a:xfrm>
        </p:spPr>
      </p:pic>
      <p:sp>
        <p:nvSpPr>
          <p:cNvPr id="5" name="Slide Number Placeholder 4"/>
          <p:cNvSpPr>
            <a:spLocks noGrp="1"/>
          </p:cNvSpPr>
          <p:nvPr>
            <p:ph type="sldNum" sz="quarter" idx="16"/>
          </p:nvPr>
        </p:nvSpPr>
        <p:spPr/>
        <p:txBody>
          <a:bodyPr/>
          <a:lstStyle/>
          <a:p>
            <a:pPr>
              <a:defRPr/>
            </a:pPr>
            <a:fld id="{A85AAF5D-5CF1-4DC7-A5B4-65A2784C1440}" type="slidenum">
              <a:rPr lang="en-NZ" smtClean="0"/>
              <a:pPr>
                <a:defRPr/>
              </a:pPr>
              <a:t>8</a:t>
            </a:fld>
            <a:endParaRPr lang="en-NZ" dirty="0"/>
          </a:p>
        </p:txBody>
      </p:sp>
      <p:sp>
        <p:nvSpPr>
          <p:cNvPr id="6" name="Footer Placeholder 5"/>
          <p:cNvSpPr>
            <a:spLocks noGrp="1"/>
          </p:cNvSpPr>
          <p:nvPr>
            <p:ph type="ftr" sz="quarter" idx="17"/>
          </p:nvPr>
        </p:nvSpPr>
        <p:spPr/>
        <p:txBody>
          <a:bodyPr/>
          <a:lstStyle/>
          <a:p>
            <a:pPr>
              <a:defRPr/>
            </a:pPr>
            <a:r>
              <a:rPr lang="en-NZ" dirty="0" smtClean="0"/>
              <a:t>| Airways public meeting - 24 October 2013</a:t>
            </a:r>
            <a:endParaRPr lang="en-NZ" dirty="0"/>
          </a:p>
        </p:txBody>
      </p:sp>
    </p:spTree>
    <p:extLst>
      <p:ext uri="{BB962C8B-B14F-4D97-AF65-F5344CB8AC3E}">
        <p14:creationId xmlns:p14="http://schemas.microsoft.com/office/powerpoint/2010/main" val="16779394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p:cNvPicPr>
            <a:picLocks noGrp="1" noChangeAspect="1"/>
          </p:cNvPicPr>
          <p:nvPr>
            <p:ph sz="quarter" idx="12"/>
          </p:nvPr>
        </p:nvPicPr>
        <p:blipFill>
          <a:blip r:embed="rId3">
            <a:extLst>
              <a:ext uri="{28A0092B-C50C-407E-A947-70E740481C1C}">
                <a14:useLocalDpi xmlns:a14="http://schemas.microsoft.com/office/drawing/2010/main" val="0"/>
              </a:ext>
            </a:extLst>
          </a:blip>
          <a:stretch>
            <a:fillRect/>
          </a:stretch>
        </p:blipFill>
        <p:spPr>
          <a:xfrm>
            <a:off x="359478" y="753635"/>
            <a:ext cx="8513060" cy="4535916"/>
          </a:xfrm>
        </p:spPr>
      </p:pic>
      <p:sp>
        <p:nvSpPr>
          <p:cNvPr id="6" name="Footer Placeholder 5"/>
          <p:cNvSpPr>
            <a:spLocks noGrp="1"/>
          </p:cNvSpPr>
          <p:nvPr>
            <p:ph type="ftr" sz="quarter" idx="17"/>
          </p:nvPr>
        </p:nvSpPr>
        <p:spPr/>
        <p:txBody>
          <a:bodyPr/>
          <a:lstStyle/>
          <a:p>
            <a:pPr>
              <a:defRPr/>
            </a:pPr>
            <a:r>
              <a:rPr lang="en-NZ" dirty="0" smtClean="0"/>
              <a:t>| Airways public meeting - 24 October 2013</a:t>
            </a:r>
            <a:endParaRPr lang="en-NZ" dirty="0"/>
          </a:p>
        </p:txBody>
      </p:sp>
      <p:sp>
        <p:nvSpPr>
          <p:cNvPr id="5" name="Slide Number Placeholder 4"/>
          <p:cNvSpPr>
            <a:spLocks noGrp="1"/>
          </p:cNvSpPr>
          <p:nvPr>
            <p:ph type="sldNum" sz="quarter" idx="18"/>
          </p:nvPr>
        </p:nvSpPr>
        <p:spPr/>
        <p:txBody>
          <a:bodyPr/>
          <a:lstStyle/>
          <a:p>
            <a:pPr>
              <a:defRPr/>
            </a:pPr>
            <a:fld id="{A85AAF5D-5CF1-4DC7-A5B4-65A2784C1440}" type="slidenum">
              <a:rPr lang="en-NZ" smtClean="0"/>
              <a:pPr>
                <a:defRPr/>
              </a:pPr>
              <a:t>9</a:t>
            </a:fld>
            <a:endParaRPr lang="en-NZ" dirty="0"/>
          </a:p>
        </p:txBody>
      </p:sp>
    </p:spTree>
    <p:extLst>
      <p:ext uri="{BB962C8B-B14F-4D97-AF65-F5344CB8AC3E}">
        <p14:creationId xmlns:p14="http://schemas.microsoft.com/office/powerpoint/2010/main" val="853555919"/>
      </p:ext>
    </p:extLst>
  </p:cSld>
  <p:clrMapOvr>
    <a:masterClrMapping/>
  </p:clrMapOvr>
  <p:timing>
    <p:tnLst>
      <p:par>
        <p:cTn id="1" dur="indefinite" restart="never" nodeType="tmRoot"/>
      </p:par>
    </p:tnLst>
  </p:timing>
</p:sld>
</file>

<file path=ppt/theme/theme1.xml><?xml version="1.0" encoding="utf-8"?>
<a:theme xmlns:a="http://schemas.openxmlformats.org/drawingml/2006/main" name="Airways_PPT_template">
  <a:themeElements>
    <a:clrScheme name="Airways">
      <a:dk1>
        <a:sysClr val="windowText" lastClr="000000"/>
      </a:dk1>
      <a:lt1>
        <a:srgbClr val="FFFFFF"/>
      </a:lt1>
      <a:dk2>
        <a:srgbClr val="1F497D"/>
      </a:dk2>
      <a:lt2>
        <a:srgbClr val="DDD9C3"/>
      </a:lt2>
      <a:accent1>
        <a:srgbClr val="00ABDF"/>
      </a:accent1>
      <a:accent2>
        <a:srgbClr val="8A8B84"/>
      </a:accent2>
      <a:accent3>
        <a:srgbClr val="A8A9A4"/>
      </a:accent3>
      <a:accent4>
        <a:srgbClr val="892A8A"/>
      </a:accent4>
      <a:accent5>
        <a:srgbClr val="12D4BD"/>
      </a:accent5>
      <a:accent6>
        <a:srgbClr val="0000FF"/>
      </a:accent6>
      <a:hlink>
        <a:srgbClr val="0000FF"/>
      </a:hlink>
      <a:folHlink>
        <a:srgbClr val="800080"/>
      </a:folHlink>
    </a:clrScheme>
    <a:fontScheme name="Airways">
      <a:majorFont>
        <a:latin typeface="Calibri"/>
        <a:ea typeface=""/>
        <a:cs typeface=""/>
      </a:majorFont>
      <a:minorFont>
        <a:latin typeface="Calibr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80DED4753C9F640B45D9FC9FA7E955F002F53D2FE6C6E8D4EBFD0DADFE3A6AB1C" ma:contentTypeVersion="18" ma:contentTypeDescription="Create a new document." ma:contentTypeScope="" ma:versionID="a937cd6bfc5594fe546e3f13ebe26565">
  <xsd:schema xmlns:xsd="http://www.w3.org/2001/XMLSchema" xmlns:xs="http://www.w3.org/2001/XMLSchema" xmlns:p="http://schemas.microsoft.com/office/2006/metadata/properties" xmlns:ns1="http://schemas.microsoft.com/sharepoint/v3" xmlns:ns2="312ed41f-7438-4f38-9f1a-c808e7c6ccfd" xmlns:ns3="c60aa1ed-42b8-4b95-92a3-8fd2d9035baa" xmlns:ns4="http://schemas.microsoft.com/sharepoint/v4" xmlns:ns5="2ed1ae93-2437-4088-af24-9bc4874dafda" targetNamespace="http://schemas.microsoft.com/office/2006/metadata/properties" ma:root="true" ma:fieldsID="d7834dacd6a3bd560927005edf49dddd" ns1:_="" ns2:_="" ns3:_="" ns4:_="" ns5:_="">
    <xsd:import namespace="http://schemas.microsoft.com/sharepoint/v3"/>
    <xsd:import namespace="312ed41f-7438-4f38-9f1a-c808e7c6ccfd"/>
    <xsd:import namespace="c60aa1ed-42b8-4b95-92a3-8fd2d9035baa"/>
    <xsd:import namespace="http://schemas.microsoft.com/sharepoint/v4"/>
    <xsd:import namespace="2ed1ae93-2437-4088-af24-9bc4874dafda"/>
    <xsd:element name="properties">
      <xsd:complexType>
        <xsd:sequence>
          <xsd:element name="documentManagement">
            <xsd:complexType>
              <xsd:all>
                <xsd:element ref="ns2:FunctionGroup" minOccurs="0"/>
                <xsd:element ref="ns2:Function" minOccurs="0"/>
                <xsd:element ref="ns2:Activity" minOccurs="0"/>
                <xsd:element ref="ns2:Subactivity" minOccurs="0"/>
                <xsd:element ref="ns2:DocumentType" minOccurs="0"/>
                <xsd:element ref="ns2:CategoryValue" minOccurs="0"/>
                <xsd:element ref="ns2:Project" minOccurs="0"/>
                <xsd:element ref="ns2:Case" minOccurs="0"/>
                <xsd:element ref="ns3:_dlc_DocId" minOccurs="0"/>
                <xsd:element ref="ns3:_dlc_DocIdUrl" minOccurs="0"/>
                <xsd:element ref="ns3:_dlc_DocIdPersistId" minOccurs="0"/>
                <xsd:element ref="ns4:IconOverlay" minOccurs="0"/>
                <xsd:element ref="ns5:RecordID" minOccurs="0"/>
                <xsd:element ref="ns1:_dlc_Exempt" minOccurs="0"/>
                <xsd:element ref="ns5:DLCPolicyLabelValue" minOccurs="0"/>
                <xsd:element ref="ns5:DLCPolicyLabelClientValue" minOccurs="0"/>
                <xsd:element ref="ns5:DLCPolicyLabelLock"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dlc_Exempt" ma:index="21" nillable="true" ma:displayName="Exempt from Policy" ma:hidden="true" ma:internalName="_dlc_Exempt"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12ed41f-7438-4f38-9f1a-c808e7c6ccfd" elementFormDefault="qualified">
    <xsd:import namespace="http://schemas.microsoft.com/office/2006/documentManagement/types"/>
    <xsd:import namespace="http://schemas.microsoft.com/office/infopath/2007/PartnerControls"/>
    <xsd:element name="FunctionGroup" ma:index="8" nillable="true" ma:displayName="Function Group" ma:internalName="FunctionGroup">
      <xsd:simpleType>
        <xsd:restriction base="dms:Text">
          <xsd:maxLength value="255"/>
        </xsd:restriction>
      </xsd:simpleType>
    </xsd:element>
    <xsd:element name="Function" ma:index="9" nillable="true" ma:displayName="Function" ma:internalName="Function">
      <xsd:simpleType>
        <xsd:restriction base="dms:Text">
          <xsd:maxLength value="255"/>
        </xsd:restriction>
      </xsd:simpleType>
    </xsd:element>
    <xsd:element name="Activity" ma:index="10" nillable="true" ma:displayName="Activity" ma:internalName="Activity">
      <xsd:simpleType>
        <xsd:restriction base="dms:Text">
          <xsd:maxLength value="255"/>
        </xsd:restriction>
      </xsd:simpleType>
    </xsd:element>
    <xsd:element name="Subactivity" ma:index="11" nillable="true" ma:displayName="Subactivity" ma:internalName="Subactivity">
      <xsd:simpleType>
        <xsd:restriction base="dms:Text">
          <xsd:maxLength value="255"/>
        </xsd:restriction>
      </xsd:simpleType>
    </xsd:element>
    <xsd:element name="DocumentType" ma:index="12" nillable="true" ma:displayName="Document Type" ma:internalName="DocumentType">
      <xsd:simpleType>
        <xsd:restriction base="dms:Text">
          <xsd:maxLength value="255"/>
        </xsd:restriction>
      </xsd:simpleType>
    </xsd:element>
    <xsd:element name="CategoryValue" ma:index="13" nillable="true" ma:displayName="Category Value" ma:internalName="CategoryValue">
      <xsd:simpleType>
        <xsd:restriction base="dms:Text">
          <xsd:maxLength value="255"/>
        </xsd:restriction>
      </xsd:simpleType>
    </xsd:element>
    <xsd:element name="Project" ma:index="14" nillable="true" ma:displayName="Project" ma:internalName="Project">
      <xsd:simpleType>
        <xsd:restriction base="dms:Text">
          <xsd:maxLength value="255"/>
        </xsd:restriction>
      </xsd:simpleType>
    </xsd:element>
    <xsd:element name="Case" ma:index="15" nillable="true" ma:displayName="Case" ma:internalName="Ca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60aa1ed-42b8-4b95-92a3-8fd2d9035baa" elementFormDefault="qualified">
    <xsd:import namespace="http://schemas.microsoft.com/office/2006/documentManagement/types"/>
    <xsd:import namespace="http://schemas.microsoft.com/office/infopath/2007/PartnerControls"/>
    <xsd:element name="_dlc_DocId" ma:index="16" nillable="true" ma:displayName="Document ID Value" ma:description="The value of the document ID assigned to this item." ma:internalName="_dlc_DocId" ma:readOnly="true">
      <xsd:simpleType>
        <xsd:restriction base="dms:Text"/>
      </xsd:simpleType>
    </xsd:element>
    <xsd:element name="_dlc_DocIdUrl" ma:index="17"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8"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9" nillable="true" ma:displayName="IconOverlay" ma:hidden="true" ma:internalName="IconOverlay">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ed1ae93-2437-4088-af24-9bc4874dafda" elementFormDefault="qualified">
    <xsd:import namespace="http://schemas.microsoft.com/office/2006/documentManagement/types"/>
    <xsd:import namespace="http://schemas.microsoft.com/office/infopath/2007/PartnerControls"/>
    <xsd:element name="RecordID" ma:index="20" nillable="true" ma:displayName="RecordID" ma:default="RecordID Placeholder" ma:hidden="true" ma:internalName="RecordID">
      <xsd:simpleType>
        <xsd:restriction base="dms:Text">
          <xsd:maxLength value="255"/>
        </xsd:restriction>
      </xsd:simpleType>
    </xsd:element>
    <xsd:element name="DLCPolicyLabelValue" ma:index="22" nillable="true" ma:displayName="Label" ma:description="Stores the current value of the label." ma:internalName="DLCPolicyLabelValue" ma:readOnly="true">
      <xsd:simpleType>
        <xsd:restriction base="dms:Note">
          <xsd:maxLength value="255"/>
        </xsd:restriction>
      </xsd:simpleType>
    </xsd:element>
    <xsd:element name="DLCPolicyLabelClientValue" ma:index="23" nillable="true" ma:displayName="Client Label Value" ma:description="Stores the last label value computed on the client." ma:hidden="true" ma:internalName="DLCPolicyLabelClientValue" ma:readOnly="false">
      <xsd:simpleType>
        <xsd:restriction base="dms:Note"/>
      </xsd:simpleType>
    </xsd:element>
    <xsd:element name="DLCPolicyLabelLock" ma:index="24" nillable="true" ma:displayName="Label Locked" ma:description="Indicates whether the label should be updated when item properties are modified." ma:hidden="true" ma:internalName="DLCPolicyLabelLock" ma:readOnly="fals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Artic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p:Policy xmlns:p="office.server.policy" id="" local="true">
  <p:Name>Document</p:Name>
  <p:Description/>
  <p:Statement/>
  <p:PolicyItems>
    <p:PolicyItem featureId="Microsoft.Office.RecordsManagement.PolicyFeatures.PolicyLabel" staticId="0x010100180DED4753C9F640B45D9FC9FA7E955F002F53D2FE6C6E8D4EBFD0DADFE3A6AB1C|1898547731" UniqueId="ee250f12-d802-4e33-933a-7500ec2982e4">
      <p:Name>Labels</p:Name>
      <p:Description>Generates labels that can be inserted in Microsoft Office documents to ensure that document properties or other important information are included when documents are printed. Labels can also be used to search for documents.</p:Description>
      <p:CustomData>
        <label>
          <properties>
            <justification>Left</justification>
          </properties>
          <segment type="metadata">RecordID</segment>
        </label>
      </p:CustomData>
    </p:PolicyItem>
  </p:PolicyItems>
</p:Policy>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5.xml><?xml version="1.0" encoding="utf-8"?>
<p:properties xmlns:p="http://schemas.microsoft.com/office/2006/metadata/properties" xmlns:xsi="http://www.w3.org/2001/XMLSchema-instance" xmlns:pc="http://schemas.microsoft.com/office/infopath/2007/PartnerControls">
  <documentManagement>
    <Activity xmlns="312ed41f-7438-4f38-9f1a-c808e7c6ccfd" xsi:nil="true"/>
    <Subactivity xmlns="312ed41f-7438-4f38-9f1a-c808e7c6ccfd" xsi:nil="true"/>
    <Case xmlns="312ed41f-7438-4f38-9f1a-c808e7c6ccfd" xsi:nil="true"/>
    <DLCPolicyLabelLock xmlns="2ed1ae93-2437-4088-af24-9bc4874dafda" xsi:nil="true"/>
    <IconOverlay xmlns="http://schemas.microsoft.com/sharepoint/v4" xsi:nil="true"/>
    <Project xmlns="312ed41f-7438-4f38-9f1a-c808e7c6ccfd" xsi:nil="true"/>
    <FunctionGroup xmlns="312ed41f-7438-4f38-9f1a-c808e7c6ccfd" xsi:nil="true"/>
    <DLCPolicyLabelClientValue xmlns="2ed1ae93-2437-4088-af24-9bc4874dafda">RecordID Placeholder</DLCPolicyLabelClientValue>
    <DocumentType xmlns="312ed41f-7438-4f38-9f1a-c808e7c6ccfd" xsi:nil="true"/>
    <RecordID xmlns="2ed1ae93-2437-4088-af24-9bc4874dafda">RecordID Placeholder</RecordID>
    <Function xmlns="312ed41f-7438-4f38-9f1a-c808e7c6ccfd">Airways All</Function>
    <CategoryValue xmlns="312ed41f-7438-4f38-9f1a-c808e7c6ccfd" xsi:nil="true"/>
  </documentManagement>
</p:properties>
</file>

<file path=customXml/itemProps1.xml><?xml version="1.0" encoding="utf-8"?>
<ds:datastoreItem xmlns:ds="http://schemas.openxmlformats.org/officeDocument/2006/customXml" ds:itemID="{A8AFAB12-488B-42E9-967E-B7A21D4C2BD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12ed41f-7438-4f38-9f1a-c808e7c6ccfd"/>
    <ds:schemaRef ds:uri="c60aa1ed-42b8-4b95-92a3-8fd2d9035baa"/>
    <ds:schemaRef ds:uri="http://schemas.microsoft.com/sharepoint/v4"/>
    <ds:schemaRef ds:uri="2ed1ae93-2437-4088-af24-9bc4874dafd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4FEB5D2-D7ED-42D6-A792-B98F0BE4E6E0}">
  <ds:schemaRefs>
    <ds:schemaRef ds:uri="office.server.policy"/>
  </ds:schemaRefs>
</ds:datastoreItem>
</file>

<file path=customXml/itemProps3.xml><?xml version="1.0" encoding="utf-8"?>
<ds:datastoreItem xmlns:ds="http://schemas.openxmlformats.org/officeDocument/2006/customXml" ds:itemID="{9E21A0EA-70D9-4532-8CC0-8525FD32DC7E}">
  <ds:schemaRefs>
    <ds:schemaRef ds:uri="http://schemas.microsoft.com/sharepoint/v3/contenttype/forms"/>
  </ds:schemaRefs>
</ds:datastoreItem>
</file>

<file path=customXml/itemProps4.xml><?xml version="1.0" encoding="utf-8"?>
<ds:datastoreItem xmlns:ds="http://schemas.openxmlformats.org/officeDocument/2006/customXml" ds:itemID="{AA3F55F3-14F7-401B-A1CE-4CA1414831C1}">
  <ds:schemaRefs>
    <ds:schemaRef ds:uri="http://schemas.microsoft.com/sharepoint/events"/>
  </ds:schemaRefs>
</ds:datastoreItem>
</file>

<file path=customXml/itemProps5.xml><?xml version="1.0" encoding="utf-8"?>
<ds:datastoreItem xmlns:ds="http://schemas.openxmlformats.org/officeDocument/2006/customXml" ds:itemID="{8580D3B5-A03A-43D3-B31C-A35E7CC473DA}">
  <ds:schemaRefs>
    <ds:schemaRef ds:uri="312ed41f-7438-4f38-9f1a-c808e7c6ccfd"/>
    <ds:schemaRef ds:uri="http://purl.org/dc/dcmitype/"/>
    <ds:schemaRef ds:uri="http://schemas.microsoft.com/office/infopath/2007/PartnerControls"/>
    <ds:schemaRef ds:uri="c60aa1ed-42b8-4b95-92a3-8fd2d9035baa"/>
    <ds:schemaRef ds:uri="http://schemas.microsoft.com/office/2006/metadata/properties"/>
    <ds:schemaRef ds:uri="http://schemas.openxmlformats.org/package/2006/metadata/core-properties"/>
    <ds:schemaRef ds:uri="http://schemas.microsoft.com/office/2006/documentManagement/types"/>
    <ds:schemaRef ds:uri="http://schemas.microsoft.com/sharepoint/v4"/>
    <ds:schemaRef ds:uri="http://purl.org/dc/terms/"/>
    <ds:schemaRef ds:uri="http://purl.org/dc/elements/1.1/"/>
    <ds:schemaRef ds:uri="2ed1ae93-2437-4088-af24-9bc4874dafda"/>
    <ds:schemaRef ds:uri="http://schemas.microsoft.com/sharepoint/v3"/>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Airways_PPT_template</Template>
  <TotalTime>986</TotalTime>
  <Words>2745</Words>
  <Application>Microsoft Office PowerPoint</Application>
  <PresentationFormat>On-screen Show (4:3)</PresentationFormat>
  <Paragraphs>324</Paragraphs>
  <Slides>28</Slides>
  <Notes>28</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Airways_PPT_template</vt:lpstr>
      <vt:lpstr>Welcome to the Airways public meeting</vt:lpstr>
      <vt:lpstr>Susan Paterson Airways Chair</vt:lpstr>
      <vt:lpstr>PowerPoint Presentation</vt:lpstr>
      <vt:lpstr>PowerPoint Presentation</vt:lpstr>
      <vt:lpstr>PowerPoint Presentation</vt:lpstr>
      <vt:lpstr>PowerPoint Presentation</vt:lpstr>
      <vt:lpstr>Delivering value for our customers</vt:lpstr>
      <vt:lpstr>PowerPoint Presentation</vt:lpstr>
      <vt:lpstr>PowerPoint Presentation</vt:lpstr>
      <vt:lpstr>Ed Sims Airways Chief Executive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Susan Huria Remuneration Committee Chair</vt:lpstr>
      <vt:lpstr>PowerPoint Presentation</vt:lpstr>
      <vt:lpstr>PowerPoint Presentation</vt:lpstr>
      <vt:lpstr>PowerPoint Presentation</vt:lpstr>
      <vt:lpstr>Susan Putt Audit &amp; Finance Committee Chair</vt:lpstr>
      <vt:lpstr>PowerPoint Presentation</vt:lpstr>
      <vt:lpstr>PowerPoint Presentation</vt:lpstr>
      <vt:lpstr>David Park Safety Committee Chair</vt:lpstr>
      <vt:lpstr>PowerPoint Presentation</vt:lpstr>
      <vt:lpstr>PowerPoint Presentation</vt:lpstr>
      <vt:lpstr>Susan Paterson Airways Chair</vt:lpstr>
    </vt:vector>
  </TitlesOfParts>
  <Company>Airways New Zealand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Airways public meeting</dc:title>
  <dc:creator>Information Systems</dc:creator>
  <cp:lastModifiedBy>Sellens, Philippa</cp:lastModifiedBy>
  <cp:revision>47</cp:revision>
  <cp:lastPrinted>2013-10-23T19:42:09Z</cp:lastPrinted>
  <dcterms:created xsi:type="dcterms:W3CDTF">2013-10-16T02:19:36Z</dcterms:created>
  <dcterms:modified xsi:type="dcterms:W3CDTF">2013-10-23T23:46:22Z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0x010100180DED4753C9F640B45D9FC9FA7E955F002F53D2FE6C6E8D4EBFD0DADFE3A6AB1C</vt:lpwstr>
  </property>
  <property fmtid="{D5CDD505-2E9C-101B-9397-08002B2CF9AE}" pid="3" name="_dlc_DocIdItemGuid">
    <vt:lpwstr>17d0431a-94f0-4f75-9e03-79d1e501600f</vt:lpwstr>
  </property>
  <property fmtid="{D5CDD505-2E9C-101B-9397-08002B2CF9AE}" pid="4" name="_dlc_DocId">
    <vt:lpwstr>TDRDSY3RUY6R-13-85</vt:lpwstr>
  </property>
  <property fmtid="{D5CDD505-2E9C-101B-9397-08002B2CF9AE}" pid="5" name="_dlc_DocIdUrl">
    <vt:lpwstr>http://insites.acnz.airways.co.nz/_layouts/DocIdRedir.aspx?ID=TDRDSY3RUY6R-13-85, TDRDSY3RUY6R-13-85</vt:lpwstr>
  </property>
  <property fmtid="{D5CDD505-2E9C-101B-9397-08002B2CF9AE}" pid="6" name="DLCPolicyLabelValue">
    <vt:lpwstr>RecordID Placeholder</vt:lpwstr>
  </property>
</Properties>
</file>