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61" r:id="rId3"/>
    <p:sldId id="266" r:id="rId4"/>
    <p:sldId id="263" r:id="rId5"/>
    <p:sldId id="259" r:id="rId6"/>
    <p:sldId id="265" r:id="rId7"/>
    <p:sldId id="258" r:id="rId8"/>
    <p:sldId id="257" r:id="rId9"/>
    <p:sldId id="264" r:id="rId10"/>
    <p:sldId id="267" r:id="rId11"/>
    <p:sldId id="262"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90" d="100"/>
          <a:sy n="90" d="100"/>
        </p:scale>
        <p:origin x="-798"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5DBA5D06-A860-4BBB-AC63-57B0D8358C11}" type="datetimeFigureOut">
              <a:rPr lang="en-NZ" smtClean="0"/>
              <a:t>5/09/2013</a:t>
            </a:fld>
            <a:endParaRPr lang="en-NZ"/>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D3AB38E3-2317-411F-BC27-F31547253A70}" type="slidenum">
              <a:rPr lang="en-NZ" smtClean="0"/>
              <a:t>‹#›</a:t>
            </a:fld>
            <a:endParaRPr lang="en-NZ"/>
          </a:p>
        </p:txBody>
      </p:sp>
    </p:spTree>
    <p:extLst>
      <p:ext uri="{BB962C8B-B14F-4D97-AF65-F5344CB8AC3E}">
        <p14:creationId xmlns:p14="http://schemas.microsoft.com/office/powerpoint/2010/main" val="1649942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NZ"/>
          </a:p>
        </p:txBody>
      </p:sp>
      <p:sp>
        <p:nvSpPr>
          <p:cNvPr id="4" name="Date Placeholder 3"/>
          <p:cNvSpPr>
            <a:spLocks noGrp="1"/>
          </p:cNvSpPr>
          <p:nvPr>
            <p:ph type="dt" sz="half" idx="10"/>
          </p:nvPr>
        </p:nvSpPr>
        <p:spPr/>
        <p:txBody>
          <a:bodyPr/>
          <a:lstStyle/>
          <a:p>
            <a:fld id="{17E5CDFE-11E5-4C03-9C25-31288733A5C9}" type="datetime1">
              <a:rPr lang="en-NZ" smtClean="0"/>
              <a:t>5/09/2013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207562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FF7477F6-1D46-431D-A59D-099104E9CFAF}" type="datetime1">
              <a:rPr lang="en-NZ" smtClean="0"/>
              <a:t>5/09/2013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3360015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E2A879D3-428F-43E8-9A66-1AE5D66E58B7}" type="datetime1">
              <a:rPr lang="en-NZ" smtClean="0"/>
              <a:t>5/09/2013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352256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10"/>
          </p:nvPr>
        </p:nvSpPr>
        <p:spPr/>
        <p:txBody>
          <a:bodyPr/>
          <a:lstStyle/>
          <a:p>
            <a:fld id="{AD83783B-B9CF-457A-9FD2-2876BC64E939}" type="datetime1">
              <a:rPr lang="en-NZ" smtClean="0"/>
              <a:t>5/09/2013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504263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8686C6-F85F-4ABA-9AC2-D2D48D01BF39}" type="datetime1">
              <a:rPr lang="en-NZ" smtClean="0"/>
              <a:t>5/09/2013</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2480788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Date Placeholder 4"/>
          <p:cNvSpPr>
            <a:spLocks noGrp="1"/>
          </p:cNvSpPr>
          <p:nvPr>
            <p:ph type="dt" sz="half" idx="10"/>
          </p:nvPr>
        </p:nvSpPr>
        <p:spPr/>
        <p:txBody>
          <a:bodyPr/>
          <a:lstStyle/>
          <a:p>
            <a:fld id="{ABEBDAAB-5EFD-42A7-9105-CAE37AEFDD72}" type="datetime1">
              <a:rPr lang="en-NZ" smtClean="0"/>
              <a:t>5/09/2013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616775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7" name="Date Placeholder 6"/>
          <p:cNvSpPr>
            <a:spLocks noGrp="1"/>
          </p:cNvSpPr>
          <p:nvPr>
            <p:ph type="dt" sz="half" idx="10"/>
          </p:nvPr>
        </p:nvSpPr>
        <p:spPr/>
        <p:txBody>
          <a:bodyPr/>
          <a:lstStyle/>
          <a:p>
            <a:fld id="{CB9D1875-B604-4547-8F25-4D07FFCD0560}" type="datetime1">
              <a:rPr lang="en-NZ" smtClean="0"/>
              <a:t>5/09/2013</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3643817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NZ"/>
          </a:p>
        </p:txBody>
      </p:sp>
      <p:sp>
        <p:nvSpPr>
          <p:cNvPr id="3" name="Date Placeholder 2"/>
          <p:cNvSpPr>
            <a:spLocks noGrp="1"/>
          </p:cNvSpPr>
          <p:nvPr>
            <p:ph type="dt" sz="half" idx="10"/>
          </p:nvPr>
        </p:nvSpPr>
        <p:spPr/>
        <p:txBody>
          <a:bodyPr/>
          <a:lstStyle/>
          <a:p>
            <a:fld id="{8DB49936-20B9-4096-A8FD-6F2901F8F484}" type="datetime1">
              <a:rPr lang="en-NZ" smtClean="0"/>
              <a:t>5/09/2013</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837073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EF8D9D-DEF7-4826-81C1-2F1FB034C0BB}" type="datetime1">
              <a:rPr lang="en-NZ" smtClean="0"/>
              <a:t>5/09/2013</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334820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F20970-75AF-4BA9-91AC-293F9D767DDE}" type="datetime1">
              <a:rPr lang="en-NZ" smtClean="0"/>
              <a:t>5/09/2013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244632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003B54-0395-4692-91B5-90E48F7CB2E0}" type="datetime1">
              <a:rPr lang="en-NZ" smtClean="0"/>
              <a:t>5/09/2013</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1B12BF2E-E368-4069-9238-7D1D5AEBE45D}" type="slidenum">
              <a:rPr lang="en-NZ" smtClean="0"/>
              <a:t>‹#›</a:t>
            </a:fld>
            <a:endParaRPr lang="en-NZ" dirty="0"/>
          </a:p>
        </p:txBody>
      </p:sp>
    </p:spTree>
    <p:extLst>
      <p:ext uri="{BB962C8B-B14F-4D97-AF65-F5344CB8AC3E}">
        <p14:creationId xmlns:p14="http://schemas.microsoft.com/office/powerpoint/2010/main" val="3999309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NZ"/>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238740-AE2D-4A14-995D-1757825E30AF}" type="datetime1">
              <a:rPr lang="en-NZ" smtClean="0"/>
              <a:t>5/09/2013</a:t>
            </a:fld>
            <a:endParaRPr lang="en-NZ"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2BF2E-E368-4069-9238-7D1D5AEBE45D}" type="slidenum">
              <a:rPr lang="en-NZ" smtClean="0"/>
              <a:t>‹#›</a:t>
            </a:fld>
            <a:endParaRPr lang="en-NZ" dirty="0"/>
          </a:p>
        </p:txBody>
      </p:sp>
    </p:spTree>
    <p:extLst>
      <p:ext uri="{BB962C8B-B14F-4D97-AF65-F5344CB8AC3E}">
        <p14:creationId xmlns:p14="http://schemas.microsoft.com/office/powerpoint/2010/main" val="4005068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business.govt.nz/procurement/pdf-library/agencies/rules-of-sourcing/government-rules-of-sourcing-April-2013.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298575"/>
          </a:xfrm>
        </p:spPr>
        <p:txBody>
          <a:bodyPr>
            <a:normAutofit/>
          </a:bodyPr>
          <a:lstStyle/>
          <a:p>
            <a:r>
              <a:rPr lang="en-US" sz="2400" dirty="0" smtClean="0">
                <a:latin typeface="Arial" pitchFamily="34" charset="0"/>
                <a:cs typeface="Arial" pitchFamily="34" charset="0"/>
              </a:rPr>
              <a:t>Online Medical Certification System  (OMCS)</a:t>
            </a:r>
            <a:br>
              <a:rPr lang="en-US" sz="2400" dirty="0" smtClean="0">
                <a:latin typeface="Arial" pitchFamily="34" charset="0"/>
                <a:cs typeface="Arial" pitchFamily="34" charset="0"/>
              </a:rPr>
            </a:br>
            <a:r>
              <a:rPr lang="en-US" sz="2400" dirty="0" smtClean="0">
                <a:latin typeface="Arial" pitchFamily="34" charset="0"/>
                <a:cs typeface="Arial" pitchFamily="34" charset="0"/>
              </a:rPr>
              <a:t>Project Approach</a:t>
            </a:r>
            <a:br>
              <a:rPr lang="en-US" sz="2400" dirty="0" smtClean="0">
                <a:latin typeface="Arial" pitchFamily="34" charset="0"/>
                <a:cs typeface="Arial" pitchFamily="34" charset="0"/>
              </a:rPr>
            </a:br>
            <a:endParaRPr lang="en-NZ" sz="2400" b="1" dirty="0">
              <a:latin typeface="Arial" pitchFamily="34" charset="0"/>
              <a:cs typeface="Arial" pitchFamily="34" charset="0"/>
            </a:endParaRPr>
          </a:p>
        </p:txBody>
      </p:sp>
      <p:sp>
        <p:nvSpPr>
          <p:cNvPr id="3" name="Subtitle 2"/>
          <p:cNvSpPr>
            <a:spLocks noGrp="1"/>
          </p:cNvSpPr>
          <p:nvPr>
            <p:ph type="subTitle" idx="1"/>
          </p:nvPr>
        </p:nvSpPr>
        <p:spPr/>
        <p:txBody>
          <a:bodyPr>
            <a:normAutofit/>
          </a:bodyPr>
          <a:lstStyle/>
          <a:p>
            <a:pPr>
              <a:spcBef>
                <a:spcPct val="0"/>
              </a:spcBef>
            </a:pPr>
            <a:r>
              <a:rPr lang="en-US" sz="2400" dirty="0" smtClean="0">
                <a:solidFill>
                  <a:schemeClr val="tx1"/>
                </a:solidFill>
                <a:latin typeface="Arial" pitchFamily="34" charset="0"/>
                <a:ea typeface="+mj-ea"/>
                <a:cs typeface="Arial" pitchFamily="34" charset="0"/>
              </a:rPr>
              <a:t>September </a:t>
            </a:r>
            <a:r>
              <a:rPr lang="en-US" sz="2400" dirty="0">
                <a:solidFill>
                  <a:schemeClr val="tx1"/>
                </a:solidFill>
                <a:latin typeface="Arial" pitchFamily="34" charset="0"/>
                <a:ea typeface="+mj-ea"/>
                <a:cs typeface="Arial" pitchFamily="34" charset="0"/>
              </a:rPr>
              <a:t>2013</a:t>
            </a:r>
            <a:endParaRPr lang="en-NZ" sz="2400" dirty="0">
              <a:solidFill>
                <a:schemeClr val="tx1"/>
              </a:solidFill>
              <a:latin typeface="Arial" pitchFamily="34" charset="0"/>
              <a:ea typeface="+mj-ea"/>
              <a:cs typeface="Arial" pitchFamily="34" charset="0"/>
            </a:endParaRPr>
          </a:p>
        </p:txBody>
      </p:sp>
    </p:spTree>
    <p:extLst>
      <p:ext uri="{BB962C8B-B14F-4D97-AF65-F5344CB8AC3E}">
        <p14:creationId xmlns:p14="http://schemas.microsoft.com/office/powerpoint/2010/main" val="122533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8864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Arial" pitchFamily="34" charset="0"/>
                <a:cs typeface="Arial" pitchFamily="34" charset="0"/>
              </a:rPr>
              <a:t>Timelines</a:t>
            </a:r>
            <a:endParaRPr lang="en-NZ" sz="2400" b="1" dirty="0">
              <a:latin typeface="Arial" pitchFamily="34" charset="0"/>
              <a:cs typeface="Arial" pitchFamily="34" charset="0"/>
            </a:endParaRPr>
          </a:p>
        </p:txBody>
      </p:sp>
      <p:sp>
        <p:nvSpPr>
          <p:cNvPr id="5" name="Content Placeholder 2"/>
          <p:cNvSpPr>
            <a:spLocks noGrp="1"/>
          </p:cNvSpPr>
          <p:nvPr>
            <p:ph idx="1"/>
          </p:nvPr>
        </p:nvSpPr>
        <p:spPr>
          <a:xfrm>
            <a:off x="457200" y="1124744"/>
            <a:ext cx="8229600" cy="2088232"/>
          </a:xfrm>
        </p:spPr>
        <p:txBody>
          <a:bodyPr>
            <a:normAutofit fontScale="85000" lnSpcReduction="20000"/>
          </a:bodyPr>
          <a:lstStyle/>
          <a:p>
            <a:pPr marL="0" indent="0">
              <a:buNone/>
            </a:pPr>
            <a:r>
              <a:rPr lang="en-US" sz="1400" b="1" dirty="0" smtClean="0"/>
              <a:t>Duration of time allowed to deliver the following products ( October 31 - 9 weeks)</a:t>
            </a:r>
          </a:p>
          <a:p>
            <a:pPr marL="0" indent="0">
              <a:buNone/>
            </a:pPr>
            <a:endParaRPr lang="en-US" sz="1300" b="1" dirty="0" smtClean="0"/>
          </a:p>
          <a:p>
            <a:endParaRPr lang="en-US" sz="1300" dirty="0" smtClean="0"/>
          </a:p>
          <a:p>
            <a:r>
              <a:rPr lang="en-US" sz="1300" dirty="0" smtClean="0"/>
              <a:t>Planning ( 2 weeks)</a:t>
            </a:r>
          </a:p>
          <a:p>
            <a:r>
              <a:rPr lang="en-US" sz="1300" dirty="0" smtClean="0"/>
              <a:t>Requirements (3 – 4 weeks)</a:t>
            </a:r>
          </a:p>
          <a:p>
            <a:r>
              <a:rPr lang="en-US" sz="1300" dirty="0" smtClean="0"/>
              <a:t>Efficiency and quality gains (3 – 4 weeks)</a:t>
            </a:r>
          </a:p>
          <a:p>
            <a:r>
              <a:rPr lang="en-US" sz="1300" dirty="0" smtClean="0"/>
              <a:t>Request for information ( 6 weeks)</a:t>
            </a:r>
          </a:p>
          <a:p>
            <a:r>
              <a:rPr lang="en-US" sz="1300" dirty="0" smtClean="0"/>
              <a:t>Fit for purpose assessment ( 4 – 5 weeks)</a:t>
            </a:r>
          </a:p>
          <a:p>
            <a:r>
              <a:rPr lang="en-US" sz="1300" dirty="0" smtClean="0"/>
              <a:t>Indicative business case (3 – 4 weeks)</a:t>
            </a:r>
          </a:p>
          <a:p>
            <a:pPr marL="0" indent="0">
              <a:buNone/>
            </a:pPr>
            <a:endParaRPr lang="en-US" sz="1300" dirty="0" smtClean="0"/>
          </a:p>
          <a:p>
            <a:pPr marL="0" indent="0">
              <a:buNone/>
            </a:pPr>
            <a:r>
              <a:rPr lang="en-US" sz="1300" b="1" dirty="0" smtClean="0"/>
              <a:t>Note: </a:t>
            </a:r>
            <a:r>
              <a:rPr lang="en-US" sz="1300" dirty="0" smtClean="0"/>
              <a:t>At this stage </a:t>
            </a:r>
            <a:r>
              <a:rPr lang="en-US" sz="1300" b="1" dirty="0" smtClean="0"/>
              <a:t>t</a:t>
            </a:r>
            <a:r>
              <a:rPr lang="en-US" sz="1300" dirty="0" smtClean="0"/>
              <a:t>hese are indicative timeframes and the operating assumption is that the schedule for these products  overlap, the schedule will be confirmed when the project plan is baselined. </a:t>
            </a:r>
          </a:p>
          <a:p>
            <a:pPr marL="0" indent="0">
              <a:buNone/>
            </a:pPr>
            <a:endParaRPr lang="en-US" sz="1100" dirty="0" smtClean="0"/>
          </a:p>
          <a:p>
            <a:pPr marL="0" indent="0">
              <a:buNone/>
            </a:pPr>
            <a:endParaRPr lang="en-US" sz="1100" dirty="0" smtClean="0"/>
          </a:p>
        </p:txBody>
      </p:sp>
      <p:sp>
        <p:nvSpPr>
          <p:cNvPr id="6" name="Title 1"/>
          <p:cNvSpPr txBox="1">
            <a:spLocks/>
          </p:cNvSpPr>
          <p:nvPr/>
        </p:nvSpPr>
        <p:spPr>
          <a:xfrm>
            <a:off x="446856" y="3429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Arial" pitchFamily="34" charset="0"/>
                <a:cs typeface="Arial" pitchFamily="34" charset="0"/>
              </a:rPr>
              <a:t>Scope</a:t>
            </a:r>
            <a:endParaRPr lang="en-NZ" sz="2400" b="1" dirty="0">
              <a:latin typeface="Arial" pitchFamily="34" charset="0"/>
              <a:cs typeface="Arial" pitchFamily="34" charset="0"/>
            </a:endParaRPr>
          </a:p>
        </p:txBody>
      </p:sp>
      <p:sp>
        <p:nvSpPr>
          <p:cNvPr id="7" name="Rectangle 6"/>
          <p:cNvSpPr/>
          <p:nvPr/>
        </p:nvSpPr>
        <p:spPr>
          <a:xfrm>
            <a:off x="457200" y="4293096"/>
            <a:ext cx="7931224" cy="769441"/>
          </a:xfrm>
          <a:prstGeom prst="rect">
            <a:avLst/>
          </a:prstGeom>
        </p:spPr>
        <p:txBody>
          <a:bodyPr wrap="square">
            <a:spAutoFit/>
          </a:bodyPr>
          <a:lstStyle/>
          <a:p>
            <a:r>
              <a:rPr lang="en-US" sz="1100" dirty="0"/>
              <a:t>Basic online medical certification process </a:t>
            </a:r>
            <a:r>
              <a:rPr lang="en-US" sz="1100" dirty="0" smtClean="0"/>
              <a:t>requirements </a:t>
            </a:r>
            <a:r>
              <a:rPr lang="en-US" sz="1100" dirty="0"/>
              <a:t>(67c) and the following as add-on requirements:  </a:t>
            </a:r>
            <a:endParaRPr lang="en-US" sz="1100" dirty="0" smtClean="0"/>
          </a:p>
          <a:p>
            <a:endParaRPr lang="en-US" sz="1100" dirty="0"/>
          </a:p>
          <a:p>
            <a:r>
              <a:rPr lang="en-US" sz="1100" dirty="0"/>
              <a:t>-	Accredited medical conclusion and </a:t>
            </a:r>
          </a:p>
          <a:p>
            <a:r>
              <a:rPr lang="en-US" sz="1100" dirty="0"/>
              <a:t>-	Section 27(h) and 27(</a:t>
            </a:r>
            <a:r>
              <a:rPr lang="en-US" sz="1100" dirty="0" err="1"/>
              <a:t>i</a:t>
            </a:r>
            <a:r>
              <a:rPr lang="en-US" sz="1100" dirty="0"/>
              <a:t>) of the Civil Aviation Act.</a:t>
            </a:r>
            <a:endParaRPr lang="en-NZ" sz="1100" dirty="0"/>
          </a:p>
        </p:txBody>
      </p:sp>
      <p:sp>
        <p:nvSpPr>
          <p:cNvPr id="2" name="Slide Number Placeholder 1"/>
          <p:cNvSpPr>
            <a:spLocks noGrp="1"/>
          </p:cNvSpPr>
          <p:nvPr>
            <p:ph type="sldNum" sz="quarter" idx="12"/>
          </p:nvPr>
        </p:nvSpPr>
        <p:spPr/>
        <p:txBody>
          <a:bodyPr/>
          <a:lstStyle/>
          <a:p>
            <a:fld id="{1B12BF2E-E368-4069-9238-7D1D5AEBE45D}" type="slidenum">
              <a:rPr lang="en-NZ" smtClean="0"/>
              <a:t>10</a:t>
            </a:fld>
            <a:endParaRPr lang="en-NZ" dirty="0"/>
          </a:p>
        </p:txBody>
      </p:sp>
    </p:spTree>
    <p:extLst>
      <p:ext uri="{BB962C8B-B14F-4D97-AF65-F5344CB8AC3E}">
        <p14:creationId xmlns:p14="http://schemas.microsoft.com/office/powerpoint/2010/main" val="41718594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92696"/>
            <a:ext cx="8229600" cy="4525963"/>
          </a:xfrm>
        </p:spPr>
        <p:txBody>
          <a:bodyPr>
            <a:normAutofit/>
          </a:bodyPr>
          <a:lstStyle/>
          <a:p>
            <a:pPr marL="0" indent="0">
              <a:buNone/>
            </a:pPr>
            <a:r>
              <a:rPr lang="en-US" sz="1800" b="1" dirty="0" smtClean="0">
                <a:latin typeface="Arial" pitchFamily="34" charset="0"/>
                <a:cs typeface="Arial" pitchFamily="34" charset="0"/>
              </a:rPr>
              <a:t>Project Executive’s direction after the project is complete</a:t>
            </a:r>
          </a:p>
          <a:p>
            <a:pPr marL="0" indent="0">
              <a:buNone/>
            </a:pPr>
            <a:endParaRPr lang="en-US" sz="1800" dirty="0">
              <a:latin typeface="Arial" pitchFamily="34" charset="0"/>
              <a:cs typeface="Arial" pitchFamily="34" charset="0"/>
            </a:endParaRPr>
          </a:p>
          <a:p>
            <a:pPr marL="0" indent="0">
              <a:buNone/>
            </a:pPr>
            <a:r>
              <a:rPr lang="en-NZ" sz="1100" dirty="0"/>
              <a:t>Once this piece of work is complete the CAA’s next steps will be influenced by the following factors: </a:t>
            </a:r>
            <a:endParaRPr lang="en-NZ" sz="1100" dirty="0" smtClean="0"/>
          </a:p>
          <a:p>
            <a:pPr marL="0" indent="0">
              <a:buNone/>
            </a:pPr>
            <a:endParaRPr lang="en-NZ" sz="1100" dirty="0"/>
          </a:p>
          <a:p>
            <a:pPr lvl="0"/>
            <a:r>
              <a:rPr lang="en-NZ" sz="1100" dirty="0"/>
              <a:t>the availability or otherwise of off-the-self solutions to meet, either in whole or partially, the identified requirements;</a:t>
            </a:r>
          </a:p>
          <a:p>
            <a:pPr lvl="0"/>
            <a:r>
              <a:rPr lang="en-NZ" sz="1100" dirty="0"/>
              <a:t>consideration of the desirability of integrating this work with the planned replacement of the existing CAA suite of Aviation Safety Management System business systems, which do not currently include online medical functionality, and associated timing of this wider body of work; </a:t>
            </a:r>
          </a:p>
          <a:p>
            <a:pPr lvl="0"/>
            <a:r>
              <a:rPr lang="en-NZ" sz="1100" dirty="0"/>
              <a:t>completion of a business case providing a positive cost benefit with a return on investment over an acceptable period of time;</a:t>
            </a:r>
          </a:p>
          <a:p>
            <a:pPr lvl="0"/>
            <a:r>
              <a:rPr lang="en-NZ" sz="1100" dirty="0"/>
              <a:t>approval and allocation of funding;  </a:t>
            </a:r>
          </a:p>
          <a:p>
            <a:pPr lvl="0"/>
            <a:r>
              <a:rPr lang="en-NZ" sz="1100" dirty="0"/>
              <a:t>alignment and possible integration with wider Government and Transport sector IT priorities and projects; and</a:t>
            </a:r>
          </a:p>
          <a:p>
            <a:pPr lvl="0"/>
            <a:r>
              <a:rPr lang="en-NZ" sz="1100" dirty="0"/>
              <a:t>the fit with the Government ICT Strategic and Action plan to 2017.</a:t>
            </a:r>
          </a:p>
          <a:p>
            <a:endParaRPr lang="en-US" sz="1800" dirty="0" smtClean="0">
              <a:latin typeface="Arial" pitchFamily="34" charset="0"/>
              <a:cs typeface="Arial" pitchFamily="34" charset="0"/>
            </a:endParaRPr>
          </a:p>
          <a:p>
            <a:endParaRPr lang="en-NZ" sz="18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B12BF2E-E368-4069-9238-7D1D5AEBE45D}" type="slidenum">
              <a:rPr lang="en-NZ" smtClean="0"/>
              <a:t>11</a:t>
            </a:fld>
            <a:endParaRPr lang="en-NZ" dirty="0"/>
          </a:p>
        </p:txBody>
      </p:sp>
    </p:spTree>
    <p:extLst>
      <p:ext uri="{BB962C8B-B14F-4D97-AF65-F5344CB8AC3E}">
        <p14:creationId xmlns:p14="http://schemas.microsoft.com/office/powerpoint/2010/main" val="3774254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46856" y="188640"/>
            <a:ext cx="8229600" cy="86409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Arial" pitchFamily="34" charset="0"/>
                <a:cs typeface="Arial" pitchFamily="34" charset="0"/>
              </a:rPr>
              <a:t>Key Project Driver</a:t>
            </a:r>
            <a:endParaRPr lang="en-NZ" sz="2400" b="1" dirty="0">
              <a:latin typeface="Arial" pitchFamily="34" charset="0"/>
              <a:cs typeface="Arial" pitchFamily="34" charset="0"/>
            </a:endParaRPr>
          </a:p>
        </p:txBody>
      </p:sp>
      <p:sp>
        <p:nvSpPr>
          <p:cNvPr id="8" name="Rectangle 7"/>
          <p:cNvSpPr/>
          <p:nvPr/>
        </p:nvSpPr>
        <p:spPr>
          <a:xfrm>
            <a:off x="446856" y="1401309"/>
            <a:ext cx="8136904" cy="613694"/>
          </a:xfrm>
          <a:prstGeom prst="rect">
            <a:avLst/>
          </a:prstGeom>
        </p:spPr>
        <p:txBody>
          <a:bodyPr wrap="square">
            <a:spAutoFit/>
          </a:bodyPr>
          <a:lstStyle/>
          <a:p>
            <a:pPr marL="342900" indent="-342900">
              <a:lnSpc>
                <a:spcPct val="80000"/>
              </a:lnSpc>
              <a:spcBef>
                <a:spcPct val="20000"/>
              </a:spcBef>
              <a:buFont typeface="Arial" pitchFamily="34" charset="0"/>
              <a:buChar char="•"/>
            </a:pPr>
            <a:r>
              <a:rPr lang="en-US" sz="1400" dirty="0"/>
              <a:t>Determine </a:t>
            </a:r>
            <a:r>
              <a:rPr lang="en-NZ" sz="1400" dirty="0"/>
              <a:t>whether  the Online Medical Certification System has the potential to reduce </a:t>
            </a:r>
            <a:r>
              <a:rPr lang="en-NZ" sz="1400" dirty="0" smtClean="0"/>
              <a:t>costs </a:t>
            </a:r>
            <a:r>
              <a:rPr lang="en-NZ" sz="1400" dirty="0"/>
              <a:t>involved in the certification process while, at the same time, improving access to the system and the quality of information recorded.  </a:t>
            </a:r>
          </a:p>
        </p:txBody>
      </p:sp>
      <p:sp>
        <p:nvSpPr>
          <p:cNvPr id="10" name="Rectangle 9"/>
          <p:cNvSpPr/>
          <p:nvPr/>
        </p:nvSpPr>
        <p:spPr>
          <a:xfrm>
            <a:off x="446855" y="2493125"/>
            <a:ext cx="8085585" cy="2376035"/>
          </a:xfrm>
          <a:prstGeom prst="rect">
            <a:avLst/>
          </a:prstGeom>
          <a:ln w="3175">
            <a:solidFill>
              <a:schemeClr val="tx1"/>
            </a:solidFill>
          </a:ln>
        </p:spPr>
        <p:txBody>
          <a:bodyPr wrap="square">
            <a:spAutoFit/>
          </a:bodyPr>
          <a:lstStyle/>
          <a:p>
            <a:pPr>
              <a:lnSpc>
                <a:spcPct val="80000"/>
              </a:lnSpc>
              <a:spcBef>
                <a:spcPct val="20000"/>
              </a:spcBef>
            </a:pPr>
            <a:r>
              <a:rPr lang="en-US" sz="1400" dirty="0"/>
              <a:t>The Government has brought the challenge of managing ICT front and centre. We are serious about providing better, faster and more secure services to New Zealanders. This requires a strong move towards </a:t>
            </a:r>
            <a:r>
              <a:rPr lang="en-US" sz="1400" dirty="0">
                <a:solidFill>
                  <a:srgbClr val="0070C0"/>
                </a:solidFill>
              </a:rPr>
              <a:t>online services</a:t>
            </a:r>
            <a:r>
              <a:rPr lang="en-US" sz="1400" dirty="0"/>
              <a:t>, better protection of New Zealanders’ private information, more collaboration between government departments, and a change in public service culture. </a:t>
            </a:r>
          </a:p>
          <a:p>
            <a:pPr>
              <a:lnSpc>
                <a:spcPct val="80000"/>
              </a:lnSpc>
              <a:spcBef>
                <a:spcPct val="20000"/>
              </a:spcBef>
            </a:pPr>
            <a:r>
              <a:rPr lang="en-US" sz="1400" dirty="0" smtClean="0"/>
              <a:t>Our </a:t>
            </a:r>
            <a:r>
              <a:rPr lang="en-US" sz="1400" dirty="0"/>
              <a:t>Better Public Services challenges include two which focus on public sector ICT: </a:t>
            </a:r>
          </a:p>
          <a:p>
            <a:pPr lvl="1">
              <a:lnSpc>
                <a:spcPct val="80000"/>
              </a:lnSpc>
              <a:spcBef>
                <a:spcPct val="20000"/>
              </a:spcBef>
            </a:pPr>
            <a:r>
              <a:rPr lang="en-US" sz="1400" dirty="0" smtClean="0"/>
              <a:t>- New </a:t>
            </a:r>
            <a:r>
              <a:rPr lang="en-US" sz="1400" dirty="0"/>
              <a:t>Zealand businesses have a one-stop shop for all government support and advice they need to run and grow their business (Result 9); and </a:t>
            </a:r>
          </a:p>
          <a:p>
            <a:pPr lvl="1">
              <a:lnSpc>
                <a:spcPct val="80000"/>
              </a:lnSpc>
              <a:spcBef>
                <a:spcPct val="20000"/>
              </a:spcBef>
            </a:pPr>
            <a:r>
              <a:rPr lang="en-US" sz="1400" dirty="0" smtClean="0">
                <a:solidFill>
                  <a:srgbClr val="0070C0"/>
                </a:solidFill>
              </a:rPr>
              <a:t>- New </a:t>
            </a:r>
            <a:r>
              <a:rPr lang="en-US" sz="1400" dirty="0">
                <a:solidFill>
                  <a:srgbClr val="0070C0"/>
                </a:solidFill>
              </a:rPr>
              <a:t>Zealanders can complete their transactions easily with government in a digital environment (Result 10). </a:t>
            </a:r>
          </a:p>
          <a:p>
            <a:pPr lvl="1">
              <a:lnSpc>
                <a:spcPct val="80000"/>
              </a:lnSpc>
              <a:spcBef>
                <a:spcPct val="20000"/>
              </a:spcBef>
            </a:pPr>
            <a:endParaRPr lang="en-US" sz="1400" dirty="0">
              <a:solidFill>
                <a:srgbClr val="0070C0"/>
              </a:solidFill>
            </a:endParaRPr>
          </a:p>
          <a:p>
            <a:pPr lvl="1">
              <a:lnSpc>
                <a:spcPct val="80000"/>
              </a:lnSpc>
              <a:spcBef>
                <a:spcPct val="20000"/>
              </a:spcBef>
            </a:pPr>
            <a:r>
              <a:rPr lang="en-US" sz="1400" b="1" i="1" dirty="0" smtClean="0"/>
              <a:t>Extract from Government </a:t>
            </a:r>
            <a:r>
              <a:rPr lang="en-US" sz="1400" b="1" i="1" dirty="0"/>
              <a:t>ICT Strategy and Action Plan to </a:t>
            </a:r>
            <a:r>
              <a:rPr lang="en-US" sz="1400" b="1" i="1" dirty="0" smtClean="0"/>
              <a:t>2017, Foreword by Hon </a:t>
            </a:r>
            <a:r>
              <a:rPr lang="en-US" sz="1400" b="1" i="1" dirty="0"/>
              <a:t>Chris Tremain, Minister of Internal Affairs </a:t>
            </a:r>
            <a:endParaRPr lang="en-US" sz="1400" i="1" dirty="0">
              <a:solidFill>
                <a:srgbClr val="0070C0"/>
              </a:solidFill>
            </a:endParaRPr>
          </a:p>
        </p:txBody>
      </p:sp>
      <p:sp>
        <p:nvSpPr>
          <p:cNvPr id="2" name="Slide Number Placeholder 1"/>
          <p:cNvSpPr>
            <a:spLocks noGrp="1"/>
          </p:cNvSpPr>
          <p:nvPr>
            <p:ph type="sldNum" sz="quarter" idx="12"/>
          </p:nvPr>
        </p:nvSpPr>
        <p:spPr/>
        <p:txBody>
          <a:bodyPr/>
          <a:lstStyle/>
          <a:p>
            <a:fld id="{1B12BF2E-E368-4069-9238-7D1D5AEBE45D}" type="slidenum">
              <a:rPr lang="en-NZ" smtClean="0"/>
              <a:t>2</a:t>
            </a:fld>
            <a:endParaRPr lang="en-NZ" dirty="0"/>
          </a:p>
        </p:txBody>
      </p:sp>
    </p:spTree>
    <p:extLst>
      <p:ext uri="{BB962C8B-B14F-4D97-AF65-F5344CB8AC3E}">
        <p14:creationId xmlns:p14="http://schemas.microsoft.com/office/powerpoint/2010/main" val="91448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332656"/>
            <a:ext cx="8229600" cy="1143000"/>
          </a:xfrm>
        </p:spPr>
        <p:txBody>
          <a:bodyPr>
            <a:normAutofit/>
          </a:bodyPr>
          <a:lstStyle/>
          <a:p>
            <a:pPr algn="l"/>
            <a:r>
              <a:rPr lang="en-US" sz="2400" b="1" dirty="0" smtClean="0">
                <a:latin typeface="Arial" pitchFamily="34" charset="0"/>
                <a:cs typeface="Arial" pitchFamily="34" charset="0"/>
              </a:rPr>
              <a:t>Project Purpose</a:t>
            </a:r>
            <a:endParaRPr lang="en-NZ" sz="2400" b="1" dirty="0">
              <a:latin typeface="Arial" pitchFamily="34" charset="0"/>
              <a:cs typeface="Arial" pitchFamily="34" charset="0"/>
            </a:endParaRPr>
          </a:p>
        </p:txBody>
      </p:sp>
      <p:sp>
        <p:nvSpPr>
          <p:cNvPr id="5" name="Content Placeholder 2"/>
          <p:cNvSpPr>
            <a:spLocks noGrp="1"/>
          </p:cNvSpPr>
          <p:nvPr>
            <p:ph idx="1"/>
          </p:nvPr>
        </p:nvSpPr>
        <p:spPr>
          <a:xfrm>
            <a:off x="395536" y="1312168"/>
            <a:ext cx="8229600" cy="892696"/>
          </a:xfrm>
        </p:spPr>
        <p:txBody>
          <a:bodyPr>
            <a:noAutofit/>
          </a:bodyPr>
          <a:lstStyle/>
          <a:p>
            <a:pPr>
              <a:lnSpc>
                <a:spcPct val="80000"/>
              </a:lnSpc>
            </a:pPr>
            <a:r>
              <a:rPr lang="en-US" sz="1400" dirty="0"/>
              <a:t>Develop an indicative business case </a:t>
            </a:r>
            <a:r>
              <a:rPr lang="en-US" sz="1400" dirty="0" smtClean="0"/>
              <a:t>to </a:t>
            </a:r>
            <a:r>
              <a:rPr lang="en-US" sz="1400" dirty="0"/>
              <a:t>provide decision makers an early indication of the way </a:t>
            </a:r>
            <a:r>
              <a:rPr lang="en-US" sz="1400" dirty="0" smtClean="0"/>
              <a:t>forward. </a:t>
            </a:r>
            <a:endParaRPr lang="en-US" sz="1400" dirty="0"/>
          </a:p>
          <a:p>
            <a:endParaRPr lang="en-NZ" sz="1800" dirty="0" smtClean="0"/>
          </a:p>
          <a:p>
            <a:pPr marL="0" indent="0">
              <a:buNone/>
            </a:pPr>
            <a:r>
              <a:rPr lang="en-NZ" sz="1100" dirty="0" smtClean="0"/>
              <a:t> </a:t>
            </a:r>
            <a:endParaRPr lang="en-NZ" sz="1100" dirty="0"/>
          </a:p>
        </p:txBody>
      </p:sp>
      <p:sp>
        <p:nvSpPr>
          <p:cNvPr id="6" name="Title 1"/>
          <p:cNvSpPr txBox="1">
            <a:spLocks/>
          </p:cNvSpPr>
          <p:nvPr/>
        </p:nvSpPr>
        <p:spPr>
          <a:xfrm>
            <a:off x="467544" y="170993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Arial" pitchFamily="34" charset="0"/>
                <a:cs typeface="Arial" pitchFamily="34" charset="0"/>
              </a:rPr>
              <a:t>Project Outcome</a:t>
            </a:r>
            <a:endParaRPr lang="en-NZ" sz="2400" b="1" dirty="0">
              <a:latin typeface="Arial" pitchFamily="34" charset="0"/>
              <a:cs typeface="Arial" pitchFamily="34" charset="0"/>
            </a:endParaRPr>
          </a:p>
        </p:txBody>
      </p:sp>
      <p:sp>
        <p:nvSpPr>
          <p:cNvPr id="7" name="Content Placeholder 2"/>
          <p:cNvSpPr txBox="1">
            <a:spLocks/>
          </p:cNvSpPr>
          <p:nvPr/>
        </p:nvSpPr>
        <p:spPr>
          <a:xfrm>
            <a:off x="467544" y="2392288"/>
            <a:ext cx="8229600" cy="3196952"/>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endParaRPr lang="en-NZ" sz="1800" dirty="0" smtClean="0"/>
          </a:p>
          <a:p>
            <a:r>
              <a:rPr lang="en-US" sz="1800" dirty="0" smtClean="0"/>
              <a:t>An </a:t>
            </a:r>
            <a:r>
              <a:rPr lang="en-US" sz="1800" b="1" dirty="0" smtClean="0"/>
              <a:t>indicative </a:t>
            </a:r>
            <a:r>
              <a:rPr lang="en-US" sz="1800" b="1" dirty="0"/>
              <a:t>business case </a:t>
            </a:r>
            <a:r>
              <a:rPr lang="en-US" sz="1800" dirty="0" smtClean="0"/>
              <a:t>that will </a:t>
            </a:r>
            <a:r>
              <a:rPr lang="en-US" sz="1800" dirty="0"/>
              <a:t>inform decision making and seek early approval </a:t>
            </a:r>
            <a:r>
              <a:rPr lang="en-US" sz="1800" dirty="0" smtClean="0"/>
              <a:t>to </a:t>
            </a:r>
            <a:r>
              <a:rPr lang="en-US" sz="1800" dirty="0"/>
              <a:t>develop the investment proposal </a:t>
            </a:r>
            <a:r>
              <a:rPr lang="en-US" sz="1800" dirty="0" smtClean="0"/>
              <a:t>further</a:t>
            </a:r>
            <a:endParaRPr lang="en-NZ" sz="1800" dirty="0"/>
          </a:p>
          <a:p>
            <a:pPr lvl="0"/>
            <a:endParaRPr lang="en-NZ" sz="1800" dirty="0" smtClean="0"/>
          </a:p>
          <a:p>
            <a:pPr lvl="0"/>
            <a:r>
              <a:rPr lang="en-NZ" sz="1800" b="1" dirty="0" smtClean="0"/>
              <a:t>Defined business, user and regulatory requirements </a:t>
            </a:r>
            <a:r>
              <a:rPr lang="en-NZ" sz="1800" dirty="0"/>
              <a:t>for an online medical certification system and associated </a:t>
            </a:r>
            <a:r>
              <a:rPr lang="en-NZ" sz="1800" dirty="0" smtClean="0"/>
              <a:t>processes for use by various stakeholders</a:t>
            </a:r>
            <a:endParaRPr lang="en-NZ" sz="1800" dirty="0"/>
          </a:p>
          <a:p>
            <a:endParaRPr lang="en-US" sz="1800" dirty="0" smtClean="0">
              <a:latin typeface="Arial" pitchFamily="34" charset="0"/>
              <a:cs typeface="Arial" pitchFamily="34" charset="0"/>
            </a:endParaRPr>
          </a:p>
          <a:p>
            <a:pPr lvl="0"/>
            <a:r>
              <a:rPr lang="en-NZ" sz="1800" b="1" dirty="0" smtClean="0"/>
              <a:t>Identified efficiency and quality gains </a:t>
            </a:r>
            <a:r>
              <a:rPr lang="en-NZ" sz="1800" dirty="0"/>
              <a:t>that would be delivered by </a:t>
            </a:r>
            <a:r>
              <a:rPr lang="en-NZ" sz="1800" dirty="0" smtClean="0"/>
              <a:t>the online </a:t>
            </a:r>
            <a:r>
              <a:rPr lang="en-NZ" sz="1800" dirty="0"/>
              <a:t>medical certification </a:t>
            </a:r>
            <a:r>
              <a:rPr lang="en-NZ" sz="1800" dirty="0" smtClean="0"/>
              <a:t>system</a:t>
            </a:r>
          </a:p>
          <a:p>
            <a:pPr lvl="0"/>
            <a:endParaRPr lang="en-US" sz="1800" dirty="0"/>
          </a:p>
          <a:p>
            <a:pPr lvl="0"/>
            <a:r>
              <a:rPr lang="en-US" sz="1800" dirty="0" smtClean="0"/>
              <a:t>A </a:t>
            </a:r>
            <a:r>
              <a:rPr lang="en-US" sz="1800" b="1" dirty="0" smtClean="0"/>
              <a:t>request for information (RFI) </a:t>
            </a:r>
            <a:r>
              <a:rPr lang="en-US" sz="1800" dirty="0" smtClean="0"/>
              <a:t>process that will confirm indicative costs, risks and time scales from vendor responses</a:t>
            </a:r>
          </a:p>
          <a:p>
            <a:pPr lvl="0"/>
            <a:endParaRPr lang="en-US" sz="1800" dirty="0"/>
          </a:p>
          <a:p>
            <a:pPr lvl="0"/>
            <a:r>
              <a:rPr lang="en-US" sz="1800" b="1" dirty="0" smtClean="0"/>
              <a:t>Fit for purpose assessment </a:t>
            </a:r>
            <a:r>
              <a:rPr lang="en-US" sz="1800" dirty="0" smtClean="0"/>
              <a:t>of medical certification systems in use within the government sector for evaluating options</a:t>
            </a:r>
            <a:endParaRPr lang="en-US" sz="1800" dirty="0"/>
          </a:p>
          <a:p>
            <a:pPr marL="0" indent="0">
              <a:buNone/>
            </a:pP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B12BF2E-E368-4069-9238-7D1D5AEBE45D}" type="slidenum">
              <a:rPr lang="en-NZ" smtClean="0"/>
              <a:t>3</a:t>
            </a:fld>
            <a:endParaRPr lang="en-NZ" dirty="0"/>
          </a:p>
        </p:txBody>
      </p:sp>
    </p:spTree>
    <p:extLst>
      <p:ext uri="{BB962C8B-B14F-4D97-AF65-F5344CB8AC3E}">
        <p14:creationId xmlns:p14="http://schemas.microsoft.com/office/powerpoint/2010/main" val="3182410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a:latin typeface="Arial" pitchFamily="34" charset="0"/>
                <a:cs typeface="Arial" pitchFamily="34" charset="0"/>
              </a:rPr>
              <a:t>Project Approach - Discussion</a:t>
            </a:r>
            <a:endParaRPr lang="en-NZ" sz="2400" b="1" dirty="0">
              <a:latin typeface="Arial" pitchFamily="34" charset="0"/>
              <a:cs typeface="Arial" pitchFamily="34" charset="0"/>
            </a:endParaRPr>
          </a:p>
        </p:txBody>
      </p:sp>
      <p:sp>
        <p:nvSpPr>
          <p:cNvPr id="5" name="Content Placeholder 2"/>
          <p:cNvSpPr txBox="1">
            <a:spLocks/>
          </p:cNvSpPr>
          <p:nvPr/>
        </p:nvSpPr>
        <p:spPr>
          <a:xfrm>
            <a:off x="35496" y="1268760"/>
            <a:ext cx="9093696" cy="252028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en-US" sz="1800" b="1" dirty="0" smtClean="0"/>
              <a:t>REQUIREMENTS</a:t>
            </a:r>
          </a:p>
          <a:p>
            <a:pPr marL="0" lvl="0" indent="0">
              <a:buNone/>
            </a:pPr>
            <a:endParaRPr lang="en-NZ" sz="1800" dirty="0" smtClean="0"/>
          </a:p>
          <a:p>
            <a:r>
              <a:rPr lang="en-US" sz="1800" dirty="0" smtClean="0"/>
              <a:t>Identify business,  user and regulatory requirements  of the existing business processes</a:t>
            </a:r>
          </a:p>
          <a:p>
            <a:endParaRPr lang="en-US" sz="1800" dirty="0" smtClean="0"/>
          </a:p>
          <a:p>
            <a:r>
              <a:rPr lang="en-US" sz="1800" dirty="0"/>
              <a:t>Review </a:t>
            </a:r>
            <a:r>
              <a:rPr lang="en-US" sz="1800" dirty="0" smtClean="0"/>
              <a:t>previous business, user and regulatory requirements  and </a:t>
            </a:r>
            <a:r>
              <a:rPr lang="en-US" sz="1800" dirty="0"/>
              <a:t>consider if they are still </a:t>
            </a:r>
            <a:r>
              <a:rPr lang="en-US" sz="1800" dirty="0" smtClean="0"/>
              <a:t>relevance and/or appropriateness</a:t>
            </a:r>
            <a:endParaRPr lang="en-US" sz="1800" dirty="0"/>
          </a:p>
          <a:p>
            <a:endParaRPr lang="en-US" sz="1800" dirty="0"/>
          </a:p>
          <a:p>
            <a:r>
              <a:rPr lang="en-US" sz="1800" dirty="0" smtClean="0"/>
              <a:t>Identify business, user and regulatory requirements in the context of  anticipated efficiency and quality gains and goals of the to-be business processes  </a:t>
            </a:r>
          </a:p>
          <a:p>
            <a:endParaRPr lang="en-US" sz="1800" dirty="0"/>
          </a:p>
          <a:p>
            <a:r>
              <a:rPr lang="en-US" sz="1800" dirty="0" smtClean="0"/>
              <a:t>Consolidate requirements and prioritise them  as mandatory, desirable, option or future enhancement</a:t>
            </a:r>
          </a:p>
          <a:p>
            <a:endParaRPr lang="en-US" sz="1800" dirty="0"/>
          </a:p>
          <a:p>
            <a:r>
              <a:rPr lang="en-US" sz="1800" dirty="0" smtClean="0"/>
              <a:t>Validate requirements with stakeholder groups (first internally then externally)</a:t>
            </a:r>
          </a:p>
          <a:p>
            <a:endParaRPr lang="en-US" sz="1800" dirty="0"/>
          </a:p>
          <a:p>
            <a:r>
              <a:rPr lang="en-US" sz="1800" dirty="0" smtClean="0"/>
              <a:t>Seek approval of requirements </a:t>
            </a:r>
            <a:endParaRPr lang="en-NZ" sz="1800" dirty="0"/>
          </a:p>
          <a:p>
            <a:pPr lvl="0"/>
            <a:endParaRPr lang="en-NZ" sz="1800" dirty="0" smtClean="0"/>
          </a:p>
          <a:p>
            <a:pPr lvl="0"/>
            <a:endParaRPr lang="en-US" sz="1800" dirty="0"/>
          </a:p>
          <a:p>
            <a:pPr marL="0" indent="0">
              <a:buNone/>
            </a:pP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6" name="Content Placeholder 2"/>
          <p:cNvSpPr txBox="1">
            <a:spLocks/>
          </p:cNvSpPr>
          <p:nvPr/>
        </p:nvSpPr>
        <p:spPr>
          <a:xfrm>
            <a:off x="35496" y="3933056"/>
            <a:ext cx="9093696" cy="2808312"/>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0" indent="0">
              <a:buNone/>
            </a:pPr>
            <a:r>
              <a:rPr lang="en-US" sz="1800" b="1" dirty="0" smtClean="0"/>
              <a:t>EFFICIENCY </a:t>
            </a:r>
            <a:r>
              <a:rPr lang="en-US" sz="1800" b="1" dirty="0"/>
              <a:t>&amp;</a:t>
            </a:r>
            <a:r>
              <a:rPr lang="en-US" sz="1800" b="1" dirty="0" smtClean="0"/>
              <a:t> QUALITY GAINS</a:t>
            </a:r>
          </a:p>
          <a:p>
            <a:pPr marL="0" lvl="0" indent="0">
              <a:buNone/>
            </a:pPr>
            <a:endParaRPr lang="en-US" sz="1800" dirty="0" smtClean="0"/>
          </a:p>
          <a:p>
            <a:r>
              <a:rPr lang="en-US" sz="1800" dirty="0" smtClean="0"/>
              <a:t>Identify investment objectives i.e. anticipated efficiency and quality gains</a:t>
            </a:r>
            <a:endParaRPr lang="en-NZ" sz="1800" dirty="0" smtClean="0"/>
          </a:p>
          <a:p>
            <a:endParaRPr lang="en-US" sz="1800" dirty="0" smtClean="0"/>
          </a:p>
          <a:p>
            <a:r>
              <a:rPr lang="en-US" sz="1800" dirty="0" smtClean="0"/>
              <a:t>Review proposed changes to the business process in the context of identified opportunities /requirements for anticipated efficiency and quality gains</a:t>
            </a:r>
          </a:p>
          <a:p>
            <a:endParaRPr lang="en-US" sz="1800" dirty="0"/>
          </a:p>
          <a:p>
            <a:r>
              <a:rPr lang="en-US" sz="1800" dirty="0" smtClean="0"/>
              <a:t>Review previous cost benefit justifications  or investment logic mapping  and consider relevance and appropriateness</a:t>
            </a:r>
          </a:p>
          <a:p>
            <a:endParaRPr lang="en-US" sz="1800" dirty="0"/>
          </a:p>
          <a:p>
            <a:r>
              <a:rPr lang="en-US" sz="1800" dirty="0" smtClean="0"/>
              <a:t>Identify expected benefits  (financial and non financial) that will be claimed by the project after completion</a:t>
            </a:r>
          </a:p>
          <a:p>
            <a:endParaRPr lang="en-US" sz="1800" dirty="0"/>
          </a:p>
          <a:p>
            <a:r>
              <a:rPr lang="en-US" sz="1800" dirty="0" smtClean="0"/>
              <a:t>Validate expected benefits with  stakeholder groups</a:t>
            </a:r>
          </a:p>
          <a:p>
            <a:endParaRPr lang="en-US" sz="1800" dirty="0"/>
          </a:p>
          <a:p>
            <a:r>
              <a:rPr lang="en-US" sz="1800" dirty="0" smtClean="0"/>
              <a:t>Assess  costs, risks</a:t>
            </a:r>
            <a:r>
              <a:rPr lang="en-US" sz="1800" dirty="0"/>
              <a:t> </a:t>
            </a:r>
            <a:r>
              <a:rPr lang="en-US" sz="1800" dirty="0" smtClean="0"/>
              <a:t>and dependencies </a:t>
            </a:r>
            <a:endParaRPr lang="en-US" sz="1800" dirty="0"/>
          </a:p>
          <a:p>
            <a:endParaRPr lang="en-US" sz="1800" dirty="0"/>
          </a:p>
          <a:p>
            <a:r>
              <a:rPr lang="en-US" sz="1800" dirty="0" smtClean="0"/>
              <a:t>Appraise investment against key critical success factors</a:t>
            </a:r>
            <a:endParaRPr lang="en-NZ" sz="1800" dirty="0"/>
          </a:p>
          <a:p>
            <a:pPr lvl="0"/>
            <a:endParaRPr lang="en-NZ" sz="1800" dirty="0" smtClean="0"/>
          </a:p>
          <a:p>
            <a:pPr lvl="0"/>
            <a:endParaRPr lang="en-US" sz="1800" dirty="0"/>
          </a:p>
          <a:p>
            <a:pPr marL="0" indent="0">
              <a:buNone/>
            </a:pP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B12BF2E-E368-4069-9238-7D1D5AEBE45D}" type="slidenum">
              <a:rPr lang="en-NZ" smtClean="0"/>
              <a:t>4</a:t>
            </a:fld>
            <a:endParaRPr lang="en-NZ" dirty="0"/>
          </a:p>
        </p:txBody>
      </p:sp>
    </p:spTree>
    <p:extLst>
      <p:ext uri="{BB962C8B-B14F-4D97-AF65-F5344CB8AC3E}">
        <p14:creationId xmlns:p14="http://schemas.microsoft.com/office/powerpoint/2010/main" val="12166500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pPr algn="l"/>
            <a:r>
              <a:rPr lang="en-US" sz="2400" b="1" dirty="0">
                <a:latin typeface="Arial" pitchFamily="34" charset="0"/>
                <a:cs typeface="Arial" pitchFamily="34" charset="0"/>
              </a:rPr>
              <a:t>Project Approach </a:t>
            </a:r>
            <a:r>
              <a:rPr lang="en-US" sz="2400" b="1" dirty="0" smtClean="0">
                <a:latin typeface="Arial" pitchFamily="34" charset="0"/>
                <a:cs typeface="Arial" pitchFamily="34" charset="0"/>
              </a:rPr>
              <a:t>– Discussion (Continued)</a:t>
            </a:r>
            <a:endParaRPr lang="en-NZ" sz="2400" b="1" dirty="0">
              <a:latin typeface="Arial" pitchFamily="34" charset="0"/>
              <a:cs typeface="Arial" pitchFamily="34" charset="0"/>
            </a:endParaRPr>
          </a:p>
        </p:txBody>
      </p:sp>
      <p:sp>
        <p:nvSpPr>
          <p:cNvPr id="7" name="Content Placeholder 2"/>
          <p:cNvSpPr txBox="1">
            <a:spLocks/>
          </p:cNvSpPr>
          <p:nvPr/>
        </p:nvSpPr>
        <p:spPr>
          <a:xfrm>
            <a:off x="14808" y="1124744"/>
            <a:ext cx="9093696" cy="3312368"/>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buNone/>
            </a:pPr>
            <a:r>
              <a:rPr lang="en-US" sz="1400" b="1" dirty="0"/>
              <a:t>REQUEST FOR INFORMATION (RFI)  </a:t>
            </a:r>
            <a:endParaRPr lang="en-US" sz="1400" b="1" dirty="0" smtClean="0"/>
          </a:p>
          <a:p>
            <a:pPr marL="0" lvl="1" indent="0">
              <a:buNone/>
            </a:pPr>
            <a:endParaRPr lang="en-US" sz="1200" dirty="0" smtClean="0"/>
          </a:p>
          <a:p>
            <a:pPr marL="0" lvl="1" indent="0">
              <a:buNone/>
            </a:pPr>
            <a:r>
              <a:rPr lang="en-US" sz="1200" dirty="0" smtClean="0"/>
              <a:t>A </a:t>
            </a:r>
            <a:r>
              <a:rPr lang="en-US" sz="1200" dirty="0"/>
              <a:t>RFI is a standard business process whose purpose is to collect written information about the capabilities of various suppliers</a:t>
            </a:r>
            <a:r>
              <a:rPr lang="en-US" sz="1200" dirty="0" smtClean="0"/>
              <a:t>.</a:t>
            </a:r>
            <a:endParaRPr lang="en-US" sz="1200" b="1" dirty="0"/>
          </a:p>
          <a:p>
            <a:pPr marL="0" lvl="0" indent="0">
              <a:buNone/>
            </a:pPr>
            <a:endParaRPr lang="en-NZ" sz="1200" dirty="0" smtClean="0"/>
          </a:p>
          <a:p>
            <a:r>
              <a:rPr lang="en-NZ" sz="1200" dirty="0"/>
              <a:t>Identify information and process requirements to develop a RFI in conjunction </a:t>
            </a:r>
            <a:r>
              <a:rPr lang="en-NZ" sz="1200" dirty="0" smtClean="0"/>
              <a:t>with Corporate services (i.e. MIS </a:t>
            </a:r>
            <a:r>
              <a:rPr lang="en-NZ" sz="1200" dirty="0"/>
              <a:t>and </a:t>
            </a:r>
            <a:r>
              <a:rPr lang="en-NZ" sz="1200" dirty="0" smtClean="0"/>
              <a:t>Procurement)</a:t>
            </a:r>
            <a:endParaRPr lang="en-NZ" sz="1200" dirty="0"/>
          </a:p>
          <a:p>
            <a:endParaRPr lang="en-NZ" sz="900" dirty="0"/>
          </a:p>
          <a:p>
            <a:r>
              <a:rPr lang="en-NZ" sz="1200" dirty="0" smtClean="0"/>
              <a:t>Develop the RFI </a:t>
            </a:r>
            <a:r>
              <a:rPr lang="en-NZ" sz="1200" dirty="0"/>
              <a:t> </a:t>
            </a:r>
            <a:r>
              <a:rPr lang="en-NZ" sz="1200" dirty="0" smtClean="0"/>
              <a:t>taking into consideration:</a:t>
            </a:r>
          </a:p>
          <a:p>
            <a:endParaRPr lang="en-NZ" sz="900" dirty="0"/>
          </a:p>
          <a:p>
            <a:pPr lvl="1"/>
            <a:r>
              <a:rPr lang="en-NZ" sz="1200" dirty="0"/>
              <a:t>Background information, instructions and conditions for responding to this </a:t>
            </a:r>
            <a:r>
              <a:rPr lang="en-NZ" sz="1200" dirty="0" smtClean="0"/>
              <a:t> RFI</a:t>
            </a:r>
            <a:endParaRPr lang="en-NZ" sz="1200" dirty="0"/>
          </a:p>
          <a:p>
            <a:pPr lvl="1"/>
            <a:r>
              <a:rPr lang="en-NZ" sz="1200" dirty="0"/>
              <a:t>Conditions and requirements of this RFI process, together with the evaluation process and criteria</a:t>
            </a:r>
          </a:p>
          <a:p>
            <a:pPr lvl="1"/>
            <a:r>
              <a:rPr lang="en-NZ" sz="1200" dirty="0" smtClean="0"/>
              <a:t>Information </a:t>
            </a:r>
            <a:r>
              <a:rPr lang="en-NZ" sz="1200" dirty="0"/>
              <a:t>required from vendors when they respond to the </a:t>
            </a:r>
            <a:r>
              <a:rPr lang="en-NZ" sz="1200" dirty="0" smtClean="0"/>
              <a:t>RFI</a:t>
            </a:r>
          </a:p>
          <a:p>
            <a:pPr lvl="1"/>
            <a:r>
              <a:rPr lang="en-US" sz="1200" dirty="0" smtClean="0">
                <a:hlinkClick r:id="rId2"/>
              </a:rPr>
              <a:t>Government rules of sourcing</a:t>
            </a:r>
            <a:endParaRPr lang="en-NZ" sz="1200" dirty="0"/>
          </a:p>
          <a:p>
            <a:endParaRPr lang="en-NZ" sz="900" dirty="0"/>
          </a:p>
          <a:p>
            <a:r>
              <a:rPr lang="en-NZ" sz="1200" dirty="0"/>
              <a:t>Seek Project Executive approval after RFI is reviewed by </a:t>
            </a:r>
            <a:r>
              <a:rPr lang="en-NZ" sz="1200" dirty="0" smtClean="0"/>
              <a:t>Corporate services </a:t>
            </a:r>
            <a:r>
              <a:rPr lang="en-NZ" sz="1200" dirty="0"/>
              <a:t>(i.e. </a:t>
            </a:r>
            <a:r>
              <a:rPr lang="en-NZ" sz="1200" dirty="0" smtClean="0"/>
              <a:t>MIS </a:t>
            </a:r>
            <a:r>
              <a:rPr lang="en-NZ" sz="1200" dirty="0"/>
              <a:t>and Procurement)</a:t>
            </a:r>
          </a:p>
          <a:p>
            <a:endParaRPr lang="en-NZ" sz="900" dirty="0"/>
          </a:p>
          <a:p>
            <a:r>
              <a:rPr lang="en-NZ" sz="1200" dirty="0"/>
              <a:t>Initiate the RFI process</a:t>
            </a:r>
          </a:p>
          <a:p>
            <a:pPr marL="0" indent="0">
              <a:lnSpc>
                <a:spcPct val="90000"/>
              </a:lnSpc>
              <a:buNone/>
            </a:pPr>
            <a:endParaRPr lang="en-NZ" sz="900" dirty="0" smtClean="0"/>
          </a:p>
          <a:p>
            <a:r>
              <a:rPr lang="en-US" sz="1200" dirty="0"/>
              <a:t>Consolidate </a:t>
            </a:r>
            <a:r>
              <a:rPr lang="en-US" sz="1200" dirty="0" smtClean="0"/>
              <a:t> and review vendor response </a:t>
            </a:r>
          </a:p>
          <a:p>
            <a:endParaRPr lang="en-US" sz="900" dirty="0"/>
          </a:p>
          <a:p>
            <a:pPr lvl="0"/>
            <a:r>
              <a:rPr lang="en-US" sz="1200" dirty="0" smtClean="0"/>
              <a:t>Confirm </a:t>
            </a:r>
            <a:r>
              <a:rPr lang="en-US" sz="1200" dirty="0"/>
              <a:t>indicative costs, risks and time frames from vendor responses</a:t>
            </a:r>
          </a:p>
          <a:p>
            <a:endParaRPr lang="en-NZ" sz="1600" dirty="0"/>
          </a:p>
          <a:p>
            <a:endParaRPr lang="en-NZ" sz="1800" dirty="0" smtClean="0"/>
          </a:p>
          <a:p>
            <a:pPr lvl="0"/>
            <a:endParaRPr lang="en-US" sz="1800" dirty="0"/>
          </a:p>
          <a:p>
            <a:pPr marL="0" indent="0">
              <a:buNone/>
            </a:pP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4" name="Content Placeholder 2"/>
          <p:cNvSpPr txBox="1">
            <a:spLocks/>
          </p:cNvSpPr>
          <p:nvPr/>
        </p:nvSpPr>
        <p:spPr>
          <a:xfrm>
            <a:off x="0" y="4293096"/>
            <a:ext cx="9144000" cy="252028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r>
              <a:rPr lang="en-US" sz="1200" b="1" dirty="0" smtClean="0"/>
              <a:t>FIT FOR PURPOSE ASSESSMENT</a:t>
            </a:r>
          </a:p>
          <a:p>
            <a:pPr marL="0" indent="0">
              <a:lnSpc>
                <a:spcPct val="80000"/>
              </a:lnSpc>
              <a:buNone/>
            </a:pPr>
            <a:endParaRPr lang="en-NZ" sz="1100" dirty="0" smtClean="0"/>
          </a:p>
          <a:p>
            <a:r>
              <a:rPr lang="en-US" sz="1100" dirty="0" smtClean="0"/>
              <a:t>Review previous fit for purpose assessments (if undertaken) and develop a fit for purpose  process and assessment questionnaire</a:t>
            </a:r>
          </a:p>
          <a:p>
            <a:endParaRPr lang="en-US" sz="1100" dirty="0"/>
          </a:p>
          <a:p>
            <a:r>
              <a:rPr lang="en-US" sz="1100" dirty="0" smtClean="0"/>
              <a:t>Review the fit for purpose process and assessment questionnaire with procurement to ensure that it does not compromise the RFI process </a:t>
            </a:r>
          </a:p>
          <a:p>
            <a:endParaRPr lang="en-US" sz="1100" dirty="0"/>
          </a:p>
          <a:p>
            <a:r>
              <a:rPr lang="en-US" sz="1100" dirty="0" smtClean="0"/>
              <a:t>Identify a target group of agencies that have a medical certification process and maybe willing to participate in the fit for purpose assessment</a:t>
            </a:r>
          </a:p>
          <a:p>
            <a:endParaRPr lang="en-US" sz="1100" dirty="0" smtClean="0"/>
          </a:p>
          <a:p>
            <a:r>
              <a:rPr lang="en-US" sz="1100" dirty="0" smtClean="0"/>
              <a:t>Select </a:t>
            </a:r>
            <a:r>
              <a:rPr lang="en-US" sz="1100" dirty="0"/>
              <a:t>a sample number of agencies within the government sector </a:t>
            </a:r>
            <a:r>
              <a:rPr lang="en-US" sz="1100" dirty="0" smtClean="0"/>
              <a:t>who consent to participate in the fit for purpose assessment</a:t>
            </a:r>
          </a:p>
          <a:p>
            <a:endParaRPr lang="en-US" sz="1100" dirty="0"/>
          </a:p>
          <a:p>
            <a:r>
              <a:rPr lang="en-US" sz="1100" dirty="0" smtClean="0"/>
              <a:t>Initiate the fit for purpose assessment </a:t>
            </a:r>
          </a:p>
          <a:p>
            <a:endParaRPr lang="en-US" sz="1100" dirty="0"/>
          </a:p>
          <a:p>
            <a:r>
              <a:rPr lang="en-US" sz="1100" dirty="0" smtClean="0"/>
              <a:t>Consolidate and review findings from the assessment</a:t>
            </a:r>
            <a:endParaRPr lang="en-US" sz="1100" dirty="0"/>
          </a:p>
          <a:p>
            <a:pPr marL="457200" lvl="1" indent="0">
              <a:lnSpc>
                <a:spcPct val="80000"/>
              </a:lnSpc>
              <a:buNone/>
            </a:pPr>
            <a:endParaRPr lang="en-US" sz="1100" dirty="0"/>
          </a:p>
          <a:p>
            <a:pPr marL="0" indent="0">
              <a:lnSpc>
                <a:spcPct val="80000"/>
              </a:lnSpc>
              <a:buNone/>
            </a:pPr>
            <a:endParaRPr lang="en-US" sz="1100" dirty="0" smtClean="0"/>
          </a:p>
          <a:p>
            <a:endParaRPr lang="en-NZ" sz="1800" dirty="0" smtClean="0"/>
          </a:p>
          <a:p>
            <a:pPr lvl="0"/>
            <a:endParaRPr lang="en-US" sz="1800" dirty="0"/>
          </a:p>
          <a:p>
            <a:pPr marL="0" indent="0">
              <a:buNone/>
            </a:pP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B12BF2E-E368-4069-9238-7D1D5AEBE45D}" type="slidenum">
              <a:rPr lang="en-NZ" smtClean="0"/>
              <a:t>5</a:t>
            </a:fld>
            <a:endParaRPr lang="en-NZ" dirty="0"/>
          </a:p>
        </p:txBody>
      </p:sp>
    </p:spTree>
    <p:extLst>
      <p:ext uri="{BB962C8B-B14F-4D97-AF65-F5344CB8AC3E}">
        <p14:creationId xmlns:p14="http://schemas.microsoft.com/office/powerpoint/2010/main" val="35045370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67544" y="620688"/>
            <a:ext cx="8229600" cy="309634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80000"/>
              </a:lnSpc>
              <a:buNone/>
            </a:pPr>
            <a:r>
              <a:rPr lang="en-US" sz="1200" b="1" dirty="0" smtClean="0"/>
              <a:t>INDICATIVE BUSINESS CASE </a:t>
            </a:r>
          </a:p>
          <a:p>
            <a:pPr marL="0" indent="0">
              <a:lnSpc>
                <a:spcPct val="80000"/>
              </a:lnSpc>
              <a:buNone/>
            </a:pPr>
            <a:endParaRPr lang="en-NZ" sz="1200" dirty="0" smtClean="0"/>
          </a:p>
          <a:p>
            <a:r>
              <a:rPr lang="en-US" sz="1200" dirty="0" smtClean="0"/>
              <a:t>Develop the indicative business case by analysing the following aspects:</a:t>
            </a:r>
          </a:p>
          <a:p>
            <a:pPr lvl="1">
              <a:lnSpc>
                <a:spcPct val="80000"/>
              </a:lnSpc>
            </a:pPr>
            <a:r>
              <a:rPr lang="en-US" sz="1100" dirty="0" smtClean="0"/>
              <a:t>Strategic </a:t>
            </a:r>
            <a:r>
              <a:rPr lang="en-US" sz="1100" dirty="0"/>
              <a:t>case : </a:t>
            </a:r>
            <a:r>
              <a:rPr lang="en-US" sz="1100" dirty="0" smtClean="0"/>
              <a:t>Where are we now and where do we want to be  ?</a:t>
            </a:r>
          </a:p>
          <a:p>
            <a:pPr lvl="1">
              <a:lnSpc>
                <a:spcPct val="80000"/>
              </a:lnSpc>
            </a:pPr>
            <a:r>
              <a:rPr lang="en-US" sz="1100" dirty="0" smtClean="0"/>
              <a:t>Economic case : What is the best value for money option for getting us there ?</a:t>
            </a:r>
          </a:p>
          <a:p>
            <a:pPr lvl="1">
              <a:lnSpc>
                <a:spcPct val="80000"/>
              </a:lnSpc>
            </a:pPr>
            <a:r>
              <a:rPr lang="en-US" sz="1100" dirty="0" smtClean="0"/>
              <a:t>Commercial case : What do we need to procure to help us get there ?</a:t>
            </a:r>
          </a:p>
          <a:p>
            <a:pPr lvl="1">
              <a:lnSpc>
                <a:spcPct val="80000"/>
              </a:lnSpc>
            </a:pPr>
            <a:r>
              <a:rPr lang="en-US" sz="1100" dirty="0" smtClean="0"/>
              <a:t>Financial case : Can we afford to get there and how will we fund it?</a:t>
            </a:r>
          </a:p>
          <a:p>
            <a:pPr lvl="1">
              <a:lnSpc>
                <a:spcPct val="80000"/>
              </a:lnSpc>
            </a:pPr>
            <a:r>
              <a:rPr lang="en-US" sz="1100" dirty="0" smtClean="0"/>
              <a:t>Management case: How do we ensure we get there ? How will we know if we succeed?</a:t>
            </a:r>
          </a:p>
          <a:p>
            <a:pPr lvl="1">
              <a:lnSpc>
                <a:spcPct val="80000"/>
              </a:lnSpc>
            </a:pPr>
            <a:endParaRPr lang="en-US" sz="1100" dirty="0"/>
          </a:p>
          <a:p>
            <a:r>
              <a:rPr lang="en-US" sz="1200" dirty="0"/>
              <a:t>Recommend </a:t>
            </a:r>
            <a:r>
              <a:rPr lang="en-US" sz="1200" dirty="0" smtClean="0"/>
              <a:t>an </a:t>
            </a:r>
            <a:r>
              <a:rPr lang="en-US" sz="1200" dirty="0"/>
              <a:t>indicative way forward with a </a:t>
            </a:r>
            <a:r>
              <a:rPr lang="en-US" sz="1200" dirty="0" smtClean="0"/>
              <a:t>limited  number </a:t>
            </a:r>
            <a:r>
              <a:rPr lang="en-US" sz="1200" dirty="0"/>
              <a:t>of short‐listed options for further </a:t>
            </a:r>
            <a:r>
              <a:rPr lang="en-US" sz="1200" dirty="0" smtClean="0"/>
              <a:t>detailed </a:t>
            </a:r>
            <a:r>
              <a:rPr lang="en-NZ" sz="1200" dirty="0" smtClean="0"/>
              <a:t>analysis</a:t>
            </a:r>
            <a:endParaRPr lang="en-US" sz="1200" dirty="0"/>
          </a:p>
          <a:p>
            <a:pPr marL="0" indent="0">
              <a:lnSpc>
                <a:spcPct val="80000"/>
              </a:lnSpc>
              <a:buNone/>
            </a:pPr>
            <a:endParaRPr lang="en-US" sz="1100" dirty="0" smtClean="0"/>
          </a:p>
          <a:p>
            <a:pPr marL="0" indent="0">
              <a:lnSpc>
                <a:spcPct val="80000"/>
              </a:lnSpc>
              <a:buNone/>
            </a:pPr>
            <a:r>
              <a:rPr lang="en-US" sz="1100" b="1" dirty="0" smtClean="0"/>
              <a:t>Note</a:t>
            </a:r>
            <a:r>
              <a:rPr lang="en-US" sz="1100" b="1" dirty="0"/>
              <a:t>: </a:t>
            </a:r>
            <a:r>
              <a:rPr lang="en-US" sz="1100" dirty="0"/>
              <a:t>Business and user requirements, efficiency and quality gains </a:t>
            </a:r>
            <a:r>
              <a:rPr lang="en-US" sz="1100" dirty="0" smtClean="0"/>
              <a:t>, fit for purpose assessment and </a:t>
            </a:r>
            <a:r>
              <a:rPr lang="en-US" sz="1100" dirty="0"/>
              <a:t>the request for information (RFI) will inform the indicative business case. </a:t>
            </a:r>
            <a:endParaRPr lang="en-NZ" sz="1100" dirty="0"/>
          </a:p>
          <a:p>
            <a:endParaRPr lang="en-NZ" sz="1800" dirty="0" smtClean="0"/>
          </a:p>
          <a:p>
            <a:pPr lvl="0"/>
            <a:endParaRPr lang="en-US" sz="1800" dirty="0"/>
          </a:p>
          <a:p>
            <a:pPr marL="0" indent="0">
              <a:buNone/>
            </a:pPr>
            <a:endParaRPr lang="en-US" sz="1800" dirty="0" smtClean="0">
              <a:latin typeface="Arial" pitchFamily="34" charset="0"/>
              <a:cs typeface="Arial" pitchFamily="34" charset="0"/>
            </a:endParaRPr>
          </a:p>
          <a:p>
            <a:pPr marL="0" indent="0">
              <a:buNone/>
            </a:pPr>
            <a:endParaRPr lang="en-US" sz="1800" dirty="0">
              <a:latin typeface="Arial" pitchFamily="34" charset="0"/>
              <a:cs typeface="Arial" pitchFamily="34" charset="0"/>
            </a:endParaRPr>
          </a:p>
        </p:txBody>
      </p:sp>
      <p:sp>
        <p:nvSpPr>
          <p:cNvPr id="2" name="Slide Number Placeholder 1"/>
          <p:cNvSpPr>
            <a:spLocks noGrp="1"/>
          </p:cNvSpPr>
          <p:nvPr>
            <p:ph type="sldNum" sz="quarter" idx="12"/>
          </p:nvPr>
        </p:nvSpPr>
        <p:spPr/>
        <p:txBody>
          <a:bodyPr/>
          <a:lstStyle/>
          <a:p>
            <a:fld id="{1B12BF2E-E368-4069-9238-7D1D5AEBE45D}" type="slidenum">
              <a:rPr lang="en-NZ" smtClean="0"/>
              <a:t>6</a:t>
            </a:fld>
            <a:endParaRPr lang="en-NZ" dirty="0"/>
          </a:p>
        </p:txBody>
      </p:sp>
    </p:spTree>
    <p:extLst>
      <p:ext uri="{BB962C8B-B14F-4D97-AF65-F5344CB8AC3E}">
        <p14:creationId xmlns:p14="http://schemas.microsoft.com/office/powerpoint/2010/main" val="32780855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229600" cy="1143000"/>
          </a:xfrm>
        </p:spPr>
        <p:txBody>
          <a:bodyPr/>
          <a:lstStyle/>
          <a:p>
            <a:pPr algn="l"/>
            <a:r>
              <a:rPr lang="en-US" sz="2400" b="1" dirty="0" smtClean="0">
                <a:latin typeface="Arial" pitchFamily="34" charset="0"/>
                <a:cs typeface="Arial" pitchFamily="34" charset="0"/>
              </a:rPr>
              <a:t>Project Product  Description</a:t>
            </a:r>
            <a:endParaRPr lang="en-NZ" sz="2400" b="1" dirty="0">
              <a:latin typeface="Arial" pitchFamily="34" charset="0"/>
              <a:cs typeface="Arial" pitchFamily="34" charset="0"/>
            </a:endParaRPr>
          </a:p>
        </p:txBody>
      </p:sp>
      <p:sp>
        <p:nvSpPr>
          <p:cNvPr id="4" name="Content Placeholder 2"/>
          <p:cNvSpPr>
            <a:spLocks noGrp="1"/>
          </p:cNvSpPr>
          <p:nvPr>
            <p:ph idx="1"/>
          </p:nvPr>
        </p:nvSpPr>
        <p:spPr>
          <a:xfrm>
            <a:off x="457200" y="1196752"/>
            <a:ext cx="8229600" cy="5400600"/>
          </a:xfrm>
        </p:spPr>
        <p:txBody>
          <a:bodyPr>
            <a:normAutofit fontScale="85000" lnSpcReduction="20000"/>
          </a:bodyPr>
          <a:lstStyle/>
          <a:p>
            <a:pPr marL="0" indent="0">
              <a:buNone/>
            </a:pPr>
            <a:r>
              <a:rPr lang="en-US" sz="1300" b="1" dirty="0"/>
              <a:t>Description – </a:t>
            </a:r>
            <a:r>
              <a:rPr lang="en-US" sz="1300" dirty="0"/>
              <a:t>Develop an indicative business case justification to provide decision makers an early indication of the way forward. </a:t>
            </a:r>
          </a:p>
          <a:p>
            <a:pPr marL="0" indent="0">
              <a:buNone/>
            </a:pPr>
            <a:endParaRPr lang="en-US" sz="1300" dirty="0"/>
          </a:p>
          <a:p>
            <a:pPr marL="0" indent="0">
              <a:buNone/>
            </a:pPr>
            <a:r>
              <a:rPr lang="en-US" sz="1300" b="1" dirty="0"/>
              <a:t>Composition</a:t>
            </a:r>
            <a:r>
              <a:rPr lang="en-US" sz="1300" dirty="0"/>
              <a:t> – Executive summary ;  Reasons for undertaking the project; Business options ;  Expected benefits ; Expected dis-benefits ; Timescale ; Costs ; Investment appraisal and major risks.   </a:t>
            </a:r>
          </a:p>
          <a:p>
            <a:pPr marL="0" indent="0">
              <a:buNone/>
            </a:pPr>
            <a:endParaRPr lang="en-US" sz="1300" dirty="0"/>
          </a:p>
          <a:p>
            <a:pPr marL="0" indent="0">
              <a:buNone/>
            </a:pPr>
            <a:r>
              <a:rPr lang="en-US" sz="1300" b="1" dirty="0"/>
              <a:t>Derivation</a:t>
            </a:r>
            <a:r>
              <a:rPr lang="en-US" sz="1300" dirty="0"/>
              <a:t> – Indicative business case (using Treasury’s guidance document) ; Business , user  and regulatory requirements ;  Efficiency and quality gains ;   RFI process and vendor responses ;  Project initiation document ;  Procurement and finance guidance on total cost of ownership and RFI process ;  Lessons learned from previous requirements, cost benefit justifications and investment logic mapping ; Risks and issues register. </a:t>
            </a:r>
          </a:p>
          <a:p>
            <a:pPr marL="0" indent="0">
              <a:buNone/>
            </a:pPr>
            <a:endParaRPr lang="en-US" sz="1300" dirty="0"/>
          </a:p>
          <a:p>
            <a:pPr marL="0" indent="0">
              <a:buNone/>
            </a:pPr>
            <a:r>
              <a:rPr lang="en-US" sz="1300" b="1" dirty="0"/>
              <a:t>Skills required </a:t>
            </a:r>
            <a:r>
              <a:rPr lang="en-US" sz="1300" dirty="0"/>
              <a:t>– Expertise in stakeholder management and communications ; Expertise in project management and business analysis ;  Expertise in medical certification business process ;  Expertise in legal and regulatory aspects of medical certification ; Expertise in employee relations ; Expertise in finance, procurement and IT.</a:t>
            </a:r>
          </a:p>
          <a:p>
            <a:pPr marL="0" indent="0">
              <a:buNone/>
            </a:pPr>
            <a:endParaRPr lang="en-US" sz="1300" dirty="0"/>
          </a:p>
          <a:p>
            <a:pPr marL="0" indent="0">
              <a:buNone/>
            </a:pPr>
            <a:r>
              <a:rPr lang="en-US" sz="1300" b="1" dirty="0"/>
              <a:t>Quality Expectation </a:t>
            </a:r>
            <a:r>
              <a:rPr lang="en-US" sz="1300" dirty="0"/>
              <a:t>– The indicative business case must  be : </a:t>
            </a:r>
          </a:p>
          <a:p>
            <a:pPr marL="0" lvl="1" indent="0">
              <a:buNone/>
            </a:pPr>
            <a:r>
              <a:rPr lang="en-US" sz="1300" dirty="0"/>
              <a:t>Developed through robust analysis covering all key aspects of Treasury’s guidance document </a:t>
            </a:r>
          </a:p>
          <a:p>
            <a:pPr marL="0" lvl="1" indent="0">
              <a:buNone/>
            </a:pPr>
            <a:r>
              <a:rPr lang="en-US" sz="1300" dirty="0"/>
              <a:t>Aligned with the investment objectives already identified</a:t>
            </a:r>
          </a:p>
          <a:p>
            <a:pPr marL="0" indent="0">
              <a:buNone/>
            </a:pPr>
            <a:endParaRPr lang="en-US" sz="1300" dirty="0"/>
          </a:p>
          <a:p>
            <a:pPr marL="0" indent="0">
              <a:buNone/>
            </a:pPr>
            <a:r>
              <a:rPr lang="en-US" sz="1300" b="1" dirty="0"/>
              <a:t>Acceptance criteria and project level quality tolerances – </a:t>
            </a:r>
          </a:p>
          <a:p>
            <a:pPr marL="0" indent="0">
              <a:buNone/>
            </a:pPr>
            <a:r>
              <a:rPr lang="en-US" sz="1300" dirty="0"/>
              <a:t>Priority 1 : Project recommends a preferred way forward and demonstrates the analysis performed even if there isn’t a case for change. </a:t>
            </a:r>
          </a:p>
          <a:p>
            <a:pPr marL="0" indent="0">
              <a:buNone/>
            </a:pPr>
            <a:r>
              <a:rPr lang="en-US" sz="1300" dirty="0"/>
              <a:t>Priority 2 : Business, user and regulatory requirements fits with the investment objectives (i.e. anticipated efficiency and quality gains)</a:t>
            </a:r>
          </a:p>
          <a:p>
            <a:pPr marL="0" indent="0">
              <a:buNone/>
            </a:pPr>
            <a:r>
              <a:rPr lang="en-US" sz="1300" dirty="0"/>
              <a:t>Priority 3 : External and internal stakeholders are appropriately engaged for the duration of the project </a:t>
            </a:r>
          </a:p>
          <a:p>
            <a:pPr marL="0" indent="0">
              <a:buNone/>
            </a:pPr>
            <a:r>
              <a:rPr lang="en-US" sz="1300" dirty="0"/>
              <a:t>Priority 4 : RFI process conforms to the CAA’s procurement guidelines and government rules for sourcing</a:t>
            </a:r>
          </a:p>
          <a:p>
            <a:pPr marL="0" indent="0">
              <a:buNone/>
            </a:pPr>
            <a:r>
              <a:rPr lang="en-US" sz="1300" dirty="0"/>
              <a:t>Priority 5 : Project costs must not exceed its budget allocation by 10%</a:t>
            </a:r>
          </a:p>
          <a:p>
            <a:pPr marL="0" indent="0">
              <a:buNone/>
            </a:pPr>
            <a:endParaRPr lang="en-US" sz="1300" dirty="0"/>
          </a:p>
          <a:p>
            <a:pPr marL="0" indent="0">
              <a:buNone/>
            </a:pPr>
            <a:endParaRPr lang="en-US" sz="1300" dirty="0"/>
          </a:p>
          <a:p>
            <a:pPr marL="0" indent="0">
              <a:buNone/>
            </a:pPr>
            <a:r>
              <a:rPr lang="en-US" sz="1300" b="1" dirty="0"/>
              <a:t>Acceptance method – </a:t>
            </a:r>
          </a:p>
          <a:p>
            <a:pPr marL="0" indent="0">
              <a:buNone/>
            </a:pPr>
            <a:r>
              <a:rPr lang="en-US" sz="1300" dirty="0"/>
              <a:t>Preliminary acceptance – Requirements are reviewed by a Senior User and an MIS Manager ; Approval of requirements by Project Executive ; RFI is reviewed by a Procurement, Legal, Finance and an MIS Manager ;  Approval to initiate RFI process by Project Executive;  Investment appraisal reviewed by CFO (or his delegate); Indicative business case reviewed and recommended by the project governance team and CFO (or his delegate);  Approval of the indicative business case by Project Executive (or whosoever has the delegated financial authority);  </a:t>
            </a:r>
          </a:p>
          <a:p>
            <a:pPr marL="0" indent="0">
              <a:buNone/>
            </a:pPr>
            <a:endParaRPr lang="en-US" sz="1300" dirty="0"/>
          </a:p>
          <a:p>
            <a:pPr marL="0" indent="0">
              <a:buNone/>
            </a:pPr>
            <a:r>
              <a:rPr lang="en-US" sz="1300" b="1" dirty="0"/>
              <a:t>Final acceptance </a:t>
            </a:r>
            <a:r>
              <a:rPr lang="en-US" sz="1300" dirty="0"/>
              <a:t>– Approval of project closure report by the Project Executive.</a:t>
            </a:r>
          </a:p>
          <a:p>
            <a:pPr marL="0" indent="0">
              <a:buNone/>
            </a:pPr>
            <a:endParaRPr lang="en-US" sz="1200" dirty="0" smtClean="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1B12BF2E-E368-4069-9238-7D1D5AEBE45D}" type="slidenum">
              <a:rPr lang="en-NZ" smtClean="0"/>
              <a:t>7</a:t>
            </a:fld>
            <a:endParaRPr lang="en-NZ" dirty="0"/>
          </a:p>
        </p:txBody>
      </p:sp>
    </p:spTree>
    <p:extLst>
      <p:ext uri="{BB962C8B-B14F-4D97-AF65-F5344CB8AC3E}">
        <p14:creationId xmlns:p14="http://schemas.microsoft.com/office/powerpoint/2010/main" val="9385585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400" b="1" dirty="0" smtClean="0">
                <a:latin typeface="Arial" pitchFamily="34" charset="0"/>
                <a:cs typeface="Arial" pitchFamily="34" charset="0"/>
              </a:rPr>
              <a:t>Roles</a:t>
            </a:r>
            <a:endParaRPr lang="en-NZ" sz="2400" b="1" dirty="0">
              <a:latin typeface="Arial" pitchFamily="34" charset="0"/>
              <a:cs typeface="Arial" pitchFamily="34" charset="0"/>
            </a:endParaRPr>
          </a:p>
        </p:txBody>
      </p:sp>
      <p:sp>
        <p:nvSpPr>
          <p:cNvPr id="4" name="Content Placeholder 3"/>
          <p:cNvSpPr>
            <a:spLocks noGrp="1"/>
          </p:cNvSpPr>
          <p:nvPr>
            <p:ph idx="1"/>
          </p:nvPr>
        </p:nvSpPr>
        <p:spPr>
          <a:xfrm>
            <a:off x="107504" y="1207293"/>
            <a:ext cx="9001000" cy="5318051"/>
          </a:xfrm>
        </p:spPr>
        <p:txBody>
          <a:bodyPr>
            <a:normAutofit lnSpcReduction="10000"/>
          </a:bodyPr>
          <a:lstStyle/>
          <a:p>
            <a:r>
              <a:rPr lang="en-US" sz="1100" b="1" dirty="0"/>
              <a:t>Chris Ford </a:t>
            </a:r>
            <a:r>
              <a:rPr lang="en-US" sz="1100" b="1" dirty="0" smtClean="0"/>
              <a:t>(Project Executive) </a:t>
            </a:r>
            <a:r>
              <a:rPr lang="en-US" sz="1100" dirty="0" smtClean="0"/>
              <a:t>is </a:t>
            </a:r>
            <a:r>
              <a:rPr lang="en-US" sz="1100" dirty="0"/>
              <a:t>the  accountable manager representing </a:t>
            </a:r>
            <a:r>
              <a:rPr lang="en-US" sz="1100" dirty="0" smtClean="0"/>
              <a:t>CAA interests monitoring the project at a strategic level, forming the project board and approving its membership, chairing board meetings , provides direction on risks and issues escalated,   approving key documents and upward reporting to relevant groups</a:t>
            </a:r>
            <a:r>
              <a:rPr lang="en-US" sz="1100" dirty="0"/>
              <a:t>.</a:t>
            </a:r>
            <a:endParaRPr lang="en-US" sz="1100" dirty="0" smtClean="0"/>
          </a:p>
          <a:p>
            <a:endParaRPr lang="en-NZ" sz="800" dirty="0"/>
          </a:p>
          <a:p>
            <a:r>
              <a:rPr lang="en-US" sz="1100" b="1" dirty="0" smtClean="0"/>
              <a:t>John McKinlay (</a:t>
            </a:r>
            <a:r>
              <a:rPr lang="en-NZ" sz="1100" b="1" dirty="0" smtClean="0"/>
              <a:t>Manager – Personnel Flight &amp; Training)</a:t>
            </a:r>
            <a:r>
              <a:rPr lang="en-US" sz="1100" b="1" dirty="0" smtClean="0"/>
              <a:t> </a:t>
            </a:r>
            <a:r>
              <a:rPr lang="en-US" sz="1100" dirty="0"/>
              <a:t>is the  accountable </a:t>
            </a:r>
            <a:r>
              <a:rPr lang="en-US" sz="1100" dirty="0" smtClean="0"/>
              <a:t>people manager  representing  the medical certification team and other associated teams and individuals that report to him. He will be consulted by the project on all matters concerning his team  and will also communicate  key messages  and facilitate  discussions  with the concerned parties for the duration of the project. </a:t>
            </a:r>
          </a:p>
          <a:p>
            <a:endParaRPr lang="en-NZ" sz="800" dirty="0"/>
          </a:p>
          <a:p>
            <a:r>
              <a:rPr lang="en-US" sz="1100" b="1" dirty="0"/>
              <a:t>Judi Te Huia </a:t>
            </a:r>
            <a:r>
              <a:rPr lang="en-US" sz="1100" b="1" dirty="0" smtClean="0"/>
              <a:t>(Senior User) </a:t>
            </a:r>
            <a:r>
              <a:rPr lang="en-US" sz="1100" dirty="0" smtClean="0"/>
              <a:t>represents </a:t>
            </a:r>
            <a:r>
              <a:rPr lang="en-US" sz="1100" dirty="0"/>
              <a:t>the interests of  users of the medical certification system and associated processes. She will provide the necessary resources to contribute to project </a:t>
            </a:r>
            <a:r>
              <a:rPr lang="en-US" sz="1100" dirty="0" smtClean="0"/>
              <a:t>products ; prioritise and resolve any contention in requirements; ensure </a:t>
            </a:r>
            <a:r>
              <a:rPr lang="en-US" sz="1100" dirty="0"/>
              <a:t>requirements are accurate and aligned with the investment </a:t>
            </a:r>
            <a:r>
              <a:rPr lang="en-US" sz="1100" dirty="0" smtClean="0"/>
              <a:t>objectives; ensure business priorities are balanced with the delivery of project outcomes and provide guidance and recommendations to the project.</a:t>
            </a:r>
            <a:endParaRPr lang="en-US" sz="1100" dirty="0"/>
          </a:p>
          <a:p>
            <a:endParaRPr lang="en-US" sz="800" dirty="0" smtClean="0"/>
          </a:p>
          <a:p>
            <a:r>
              <a:rPr lang="en-US" sz="1100" b="1" dirty="0"/>
              <a:t>Dougal Watson (Principal Medical </a:t>
            </a:r>
            <a:r>
              <a:rPr lang="en-US" sz="1100" b="1" dirty="0" smtClean="0"/>
              <a:t>Officer</a:t>
            </a:r>
            <a:r>
              <a:rPr lang="en-US" sz="1100" b="1" dirty="0"/>
              <a:t>) </a:t>
            </a:r>
            <a:r>
              <a:rPr lang="en-US" sz="1100" dirty="0" smtClean="0"/>
              <a:t>will be consulted as a subject matter expert from a medical perspective  and will support Judi  to ensure requirements are accurate and aligned with investment objectives.</a:t>
            </a:r>
            <a:endParaRPr lang="en-US" sz="1100" dirty="0"/>
          </a:p>
          <a:p>
            <a:endParaRPr lang="en-US" sz="800" dirty="0"/>
          </a:p>
          <a:p>
            <a:r>
              <a:rPr lang="en-US" sz="1100" b="1" dirty="0"/>
              <a:t>Geoffrey </a:t>
            </a:r>
            <a:r>
              <a:rPr lang="en-US" sz="1100" b="1" dirty="0" smtClean="0"/>
              <a:t>Henderson (Project Manager) </a:t>
            </a:r>
            <a:r>
              <a:rPr lang="en-US" sz="1100" dirty="0"/>
              <a:t>is responsible for </a:t>
            </a:r>
            <a:r>
              <a:rPr lang="en-US" sz="1100" dirty="0" smtClean="0"/>
              <a:t>preparing and managing the project in accordance with its plan ;   engaging and managing stakeholders in conjunction with the project management team ;  managing  project budget, risks, issues and dependencies and product delivery.</a:t>
            </a:r>
          </a:p>
          <a:p>
            <a:endParaRPr lang="en-US" sz="1100" dirty="0"/>
          </a:p>
          <a:p>
            <a:r>
              <a:rPr lang="en-US" sz="1100" b="1" dirty="0" smtClean="0"/>
              <a:t>Shiromani Samarkoon (Business Analyst)  </a:t>
            </a:r>
            <a:r>
              <a:rPr lang="en-US" sz="1100" dirty="0" smtClean="0"/>
              <a:t>is responsible for the capture of business , user and regulatory requirements ;  Contribute to the assessment of efficiency and quality gains</a:t>
            </a:r>
            <a:r>
              <a:rPr lang="en-US" sz="1100" dirty="0"/>
              <a:t> </a:t>
            </a:r>
            <a:r>
              <a:rPr lang="en-US" sz="1100" dirty="0" smtClean="0"/>
              <a:t>with the project team ;  development of the fit for purpose assessment and request for information (RFI) document and indicative </a:t>
            </a:r>
            <a:r>
              <a:rPr lang="en-US" sz="1100" dirty="0"/>
              <a:t>b</a:t>
            </a:r>
            <a:r>
              <a:rPr lang="en-US" sz="1100" dirty="0" smtClean="0"/>
              <a:t>usiness case in conjunction with Geoffrey Henderson and the project team. </a:t>
            </a:r>
          </a:p>
          <a:p>
            <a:endParaRPr lang="en-US" sz="1100" dirty="0"/>
          </a:p>
          <a:p>
            <a:r>
              <a:rPr lang="en-US" sz="1100" b="1" dirty="0" smtClean="0"/>
              <a:t>Sio Tulia (Procurement Manager) </a:t>
            </a:r>
            <a:r>
              <a:rPr lang="en-US" sz="1100" dirty="0" smtClean="0"/>
              <a:t>will assure the </a:t>
            </a:r>
            <a:r>
              <a:rPr lang="en-US" sz="1100" dirty="0"/>
              <a:t> </a:t>
            </a:r>
            <a:r>
              <a:rPr lang="en-US" sz="1100" dirty="0" smtClean="0"/>
              <a:t>integrity of the RFI process  by reviewing the content of the RFI and provide guidance and recommendation to Chris Ford and Geoffrey Henderson </a:t>
            </a:r>
          </a:p>
          <a:p>
            <a:endParaRPr lang="en-US" sz="1100" dirty="0"/>
          </a:p>
          <a:p>
            <a:r>
              <a:rPr lang="en-US" sz="1100" b="1" dirty="0" smtClean="0"/>
              <a:t>Paul La Planche (CFO)  </a:t>
            </a:r>
            <a:r>
              <a:rPr lang="en-US" sz="1100" dirty="0" smtClean="0"/>
              <a:t>will review the content of the investment appraisal and provide guidance and recommendation to Chris Ford and Geoffrey Henderson  or nominate a member of his team to do this on his behalf.</a:t>
            </a:r>
          </a:p>
          <a:p>
            <a:endParaRPr lang="en-US" sz="1100" dirty="0" smtClean="0"/>
          </a:p>
          <a:p>
            <a:r>
              <a:rPr lang="en-US" sz="1100" b="1" dirty="0" smtClean="0"/>
              <a:t>Arthur Devitt (CIO) </a:t>
            </a:r>
            <a:r>
              <a:rPr lang="en-US" sz="1100" dirty="0" smtClean="0"/>
              <a:t>will review the  requirements  and the content of the RFI and provide guidance and recommendation to Chris Ford and Geoffrey Henderson or nominate a member of his team to this on his behalf.</a:t>
            </a:r>
            <a:endParaRPr lang="en-US" sz="1100" dirty="0"/>
          </a:p>
          <a:p>
            <a:endParaRPr lang="en-US" sz="1100" dirty="0"/>
          </a:p>
          <a:p>
            <a:endParaRPr lang="en-NZ" dirty="0"/>
          </a:p>
        </p:txBody>
      </p:sp>
      <p:sp>
        <p:nvSpPr>
          <p:cNvPr id="3" name="Slide Number Placeholder 2"/>
          <p:cNvSpPr>
            <a:spLocks noGrp="1"/>
          </p:cNvSpPr>
          <p:nvPr>
            <p:ph type="sldNum" sz="quarter" idx="12"/>
          </p:nvPr>
        </p:nvSpPr>
        <p:spPr/>
        <p:txBody>
          <a:bodyPr/>
          <a:lstStyle/>
          <a:p>
            <a:fld id="{1B12BF2E-E368-4069-9238-7D1D5AEBE45D}" type="slidenum">
              <a:rPr lang="en-NZ" smtClean="0"/>
              <a:t>8</a:t>
            </a:fld>
            <a:endParaRPr lang="en-NZ" dirty="0"/>
          </a:p>
        </p:txBody>
      </p:sp>
    </p:spTree>
    <p:extLst>
      <p:ext uri="{BB962C8B-B14F-4D97-AF65-F5344CB8AC3E}">
        <p14:creationId xmlns:p14="http://schemas.microsoft.com/office/powerpoint/2010/main" val="1364217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476253"/>
            <a:ext cx="8229600" cy="1761059"/>
          </a:xfrm>
        </p:spPr>
        <p:txBody>
          <a:bodyPr>
            <a:normAutofit/>
          </a:bodyPr>
          <a:lstStyle/>
          <a:p>
            <a:r>
              <a:rPr lang="en-US" sz="1100" dirty="0" smtClean="0"/>
              <a:t>Socialise the project approach </a:t>
            </a:r>
          </a:p>
          <a:p>
            <a:r>
              <a:rPr lang="en-US" sz="1100" dirty="0" smtClean="0"/>
              <a:t>Develop a stakeholder engagement and communications plan</a:t>
            </a:r>
          </a:p>
          <a:p>
            <a:r>
              <a:rPr lang="en-US" sz="1100" dirty="0" smtClean="0"/>
              <a:t>Socialise the stakeholder engagement plan</a:t>
            </a:r>
          </a:p>
          <a:p>
            <a:r>
              <a:rPr lang="en-US" sz="1100" dirty="0"/>
              <a:t>Develop a product breakdown</a:t>
            </a:r>
          </a:p>
          <a:p>
            <a:r>
              <a:rPr lang="en-US" sz="1100" dirty="0" smtClean="0"/>
              <a:t>Estimate the effort and duration of the project</a:t>
            </a:r>
          </a:p>
          <a:p>
            <a:r>
              <a:rPr lang="en-US" sz="1100" dirty="0" smtClean="0"/>
              <a:t>Draft the project plan (execution stage)</a:t>
            </a:r>
          </a:p>
          <a:p>
            <a:r>
              <a:rPr lang="en-US" sz="1100" dirty="0" smtClean="0"/>
              <a:t>Socialise the project plan</a:t>
            </a:r>
          </a:p>
          <a:p>
            <a:r>
              <a:rPr lang="en-US" sz="1100" dirty="0" smtClean="0"/>
              <a:t>Approve the project plan</a:t>
            </a:r>
            <a:endParaRPr lang="en-NZ" sz="1100" dirty="0"/>
          </a:p>
        </p:txBody>
      </p:sp>
      <p:sp>
        <p:nvSpPr>
          <p:cNvPr id="4" name="Title 1"/>
          <p:cNvSpPr>
            <a:spLocks noGrp="1"/>
          </p:cNvSpPr>
          <p:nvPr>
            <p:ph type="title"/>
          </p:nvPr>
        </p:nvSpPr>
        <p:spPr>
          <a:xfrm>
            <a:off x="457200" y="3510136"/>
            <a:ext cx="8229600" cy="1143000"/>
          </a:xfrm>
        </p:spPr>
        <p:txBody>
          <a:bodyPr>
            <a:normAutofit/>
          </a:bodyPr>
          <a:lstStyle/>
          <a:p>
            <a:pPr algn="l"/>
            <a:r>
              <a:rPr lang="en-US" sz="2400" b="1" dirty="0" smtClean="0">
                <a:latin typeface="Arial" pitchFamily="34" charset="0"/>
                <a:cs typeface="Arial" pitchFamily="34" charset="0"/>
              </a:rPr>
              <a:t>Next Steps</a:t>
            </a:r>
            <a:endParaRPr lang="en-NZ" sz="2400" b="1" dirty="0">
              <a:latin typeface="Arial" pitchFamily="34" charset="0"/>
              <a:cs typeface="Arial" pitchFamily="34" charset="0"/>
            </a:endParaRPr>
          </a:p>
        </p:txBody>
      </p:sp>
      <p:sp>
        <p:nvSpPr>
          <p:cNvPr id="5" name="Title 1"/>
          <p:cNvSpPr txBox="1">
            <a:spLocks/>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dirty="0" smtClean="0">
                <a:latin typeface="Arial" pitchFamily="34" charset="0"/>
                <a:cs typeface="Arial" pitchFamily="34" charset="0"/>
              </a:rPr>
              <a:t>Roles (Continued)</a:t>
            </a:r>
            <a:endParaRPr lang="en-NZ" sz="2400" b="1" dirty="0">
              <a:latin typeface="Arial" pitchFamily="34" charset="0"/>
              <a:cs typeface="Arial" pitchFamily="34" charset="0"/>
            </a:endParaRPr>
          </a:p>
        </p:txBody>
      </p:sp>
      <p:sp>
        <p:nvSpPr>
          <p:cNvPr id="2" name="Rectangle 1"/>
          <p:cNvSpPr/>
          <p:nvPr/>
        </p:nvSpPr>
        <p:spPr>
          <a:xfrm>
            <a:off x="467544" y="1268760"/>
            <a:ext cx="8280920" cy="430887"/>
          </a:xfrm>
          <a:prstGeom prst="rect">
            <a:avLst/>
          </a:prstGeom>
        </p:spPr>
        <p:txBody>
          <a:bodyPr wrap="square">
            <a:spAutoFit/>
          </a:bodyPr>
          <a:lstStyle/>
          <a:p>
            <a:pPr marL="342900" indent="-342900">
              <a:spcBef>
                <a:spcPct val="20000"/>
              </a:spcBef>
              <a:buFont typeface="Arial" pitchFamily="34" charset="0"/>
              <a:buChar char="•"/>
            </a:pPr>
            <a:r>
              <a:rPr lang="en-US" sz="1100" b="1" dirty="0"/>
              <a:t>Lorraine Kilpatrick /Gemma Van </a:t>
            </a:r>
            <a:r>
              <a:rPr lang="en-US" sz="1100" b="1" dirty="0" smtClean="0"/>
              <a:t>Baarle (HR Advisors) </a:t>
            </a:r>
            <a:r>
              <a:rPr lang="en-NZ" sz="1100" dirty="0" smtClean="0"/>
              <a:t>will </a:t>
            </a:r>
            <a:r>
              <a:rPr lang="en-NZ" sz="1100" dirty="0"/>
              <a:t>provide input  to meet CAA’s obligations as a ‘good employer’ and guidance on a consistent approach to the management of change within the authority.</a:t>
            </a:r>
            <a:endParaRPr lang="en-US" sz="1100" dirty="0"/>
          </a:p>
        </p:txBody>
      </p:sp>
      <p:sp>
        <p:nvSpPr>
          <p:cNvPr id="6" name="Rectangle 5"/>
          <p:cNvSpPr/>
          <p:nvPr/>
        </p:nvSpPr>
        <p:spPr>
          <a:xfrm>
            <a:off x="467544" y="1844824"/>
            <a:ext cx="8280920" cy="430887"/>
          </a:xfrm>
          <a:prstGeom prst="rect">
            <a:avLst/>
          </a:prstGeom>
        </p:spPr>
        <p:txBody>
          <a:bodyPr wrap="square">
            <a:spAutoFit/>
          </a:bodyPr>
          <a:lstStyle/>
          <a:p>
            <a:pPr marL="342900" indent="-342900">
              <a:spcBef>
                <a:spcPct val="20000"/>
              </a:spcBef>
              <a:buFont typeface="Arial" pitchFamily="34" charset="0"/>
              <a:buChar char="•"/>
            </a:pPr>
            <a:r>
              <a:rPr lang="en-US" sz="1100" b="1" dirty="0" smtClean="0"/>
              <a:t>Michael Campbell, Diane Parker and Patrick Ryan (PSA Representatives) - </a:t>
            </a:r>
            <a:r>
              <a:rPr lang="en-US" sz="1100" dirty="0" smtClean="0"/>
              <a:t>T</a:t>
            </a:r>
            <a:r>
              <a:rPr lang="en-NZ" sz="1100" dirty="0" smtClean="0"/>
              <a:t>he project will engage with PSA representatives from time to time and discuss project developments and progress.     </a:t>
            </a:r>
            <a:endParaRPr lang="en-US" sz="1100" dirty="0"/>
          </a:p>
        </p:txBody>
      </p:sp>
      <p:sp>
        <p:nvSpPr>
          <p:cNvPr id="7" name="Rectangle 6"/>
          <p:cNvSpPr/>
          <p:nvPr/>
        </p:nvSpPr>
        <p:spPr>
          <a:xfrm>
            <a:off x="457200" y="2348880"/>
            <a:ext cx="8507288" cy="430887"/>
          </a:xfrm>
          <a:prstGeom prst="rect">
            <a:avLst/>
          </a:prstGeom>
        </p:spPr>
        <p:txBody>
          <a:bodyPr wrap="square">
            <a:spAutoFit/>
          </a:bodyPr>
          <a:lstStyle/>
          <a:p>
            <a:pPr marL="342900" indent="-342900">
              <a:spcBef>
                <a:spcPct val="20000"/>
              </a:spcBef>
              <a:buFont typeface="Arial" pitchFamily="34" charset="0"/>
              <a:buChar char="•"/>
            </a:pPr>
            <a:r>
              <a:rPr lang="en-US" sz="1100" b="1" dirty="0" smtClean="0"/>
              <a:t>John Sneyd (Chief Legal Counsel)  </a:t>
            </a:r>
            <a:r>
              <a:rPr lang="en-US" sz="1100" dirty="0"/>
              <a:t>will </a:t>
            </a:r>
            <a:r>
              <a:rPr lang="en-US" sz="1100" dirty="0" smtClean="0"/>
              <a:t>nominate team members to contribute </a:t>
            </a:r>
            <a:r>
              <a:rPr lang="en-US" sz="1100" dirty="0"/>
              <a:t> </a:t>
            </a:r>
            <a:r>
              <a:rPr lang="en-US" sz="1100" dirty="0" smtClean="0"/>
              <a:t>to legal and regulatory aspects of medical certification and the commercial aspect of the RFI process. </a:t>
            </a:r>
            <a:endParaRPr lang="en-US" sz="1100" dirty="0"/>
          </a:p>
        </p:txBody>
      </p:sp>
      <p:sp>
        <p:nvSpPr>
          <p:cNvPr id="8" name="Rectangle 7"/>
          <p:cNvSpPr/>
          <p:nvPr/>
        </p:nvSpPr>
        <p:spPr>
          <a:xfrm>
            <a:off x="457200" y="2926105"/>
            <a:ext cx="8507288" cy="430887"/>
          </a:xfrm>
          <a:prstGeom prst="rect">
            <a:avLst/>
          </a:prstGeom>
        </p:spPr>
        <p:txBody>
          <a:bodyPr wrap="square">
            <a:spAutoFit/>
          </a:bodyPr>
          <a:lstStyle/>
          <a:p>
            <a:pPr marL="342900" indent="-342900">
              <a:spcBef>
                <a:spcPct val="20000"/>
              </a:spcBef>
              <a:buFont typeface="Arial" pitchFamily="34" charset="0"/>
              <a:buChar char="•"/>
            </a:pPr>
            <a:r>
              <a:rPr lang="en-US" sz="1100" b="1" dirty="0" smtClean="0"/>
              <a:t>Aviation </a:t>
            </a:r>
            <a:r>
              <a:rPr lang="en-US" sz="1100" b="1" dirty="0" smtClean="0"/>
              <a:t>Community </a:t>
            </a:r>
            <a:r>
              <a:rPr lang="en-US" sz="1100" b="1" dirty="0" smtClean="0"/>
              <a:t>Medical Liaison Group – </a:t>
            </a:r>
            <a:r>
              <a:rPr lang="en-US" sz="1100" dirty="0" smtClean="0"/>
              <a:t>The project will engage with members of this forum from time to time to discuss project developments and progress.  </a:t>
            </a:r>
            <a:endParaRPr lang="en-US" sz="1100" dirty="0"/>
          </a:p>
        </p:txBody>
      </p:sp>
      <p:sp>
        <p:nvSpPr>
          <p:cNvPr id="9" name="Slide Number Placeholder 8"/>
          <p:cNvSpPr>
            <a:spLocks noGrp="1"/>
          </p:cNvSpPr>
          <p:nvPr>
            <p:ph type="sldNum" sz="quarter" idx="12"/>
          </p:nvPr>
        </p:nvSpPr>
        <p:spPr/>
        <p:txBody>
          <a:bodyPr/>
          <a:lstStyle/>
          <a:p>
            <a:fld id="{1B12BF2E-E368-4069-9238-7D1D5AEBE45D}" type="slidenum">
              <a:rPr lang="en-NZ" smtClean="0"/>
              <a:t>9</a:t>
            </a:fld>
            <a:endParaRPr lang="en-NZ" dirty="0"/>
          </a:p>
        </p:txBody>
      </p:sp>
    </p:spTree>
    <p:extLst>
      <p:ext uri="{BB962C8B-B14F-4D97-AF65-F5344CB8AC3E}">
        <p14:creationId xmlns:p14="http://schemas.microsoft.com/office/powerpoint/2010/main" val="2071149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1642</TotalTime>
  <Words>2100</Words>
  <Application>Microsoft Office PowerPoint</Application>
  <PresentationFormat>On-screen Show (4:3)</PresentationFormat>
  <Paragraphs>207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Online Medical Certification System  (OMCS) Project Approach </vt:lpstr>
      <vt:lpstr>PowerPoint Presentation</vt:lpstr>
      <vt:lpstr>Project Purpose</vt:lpstr>
      <vt:lpstr>Project Approach - Discussion</vt:lpstr>
      <vt:lpstr>Project Approach – Discussion (Continued)</vt:lpstr>
      <vt:lpstr>PowerPoint Presentation</vt:lpstr>
      <vt:lpstr>Project Product  Description</vt:lpstr>
      <vt:lpstr>Roles</vt:lpstr>
      <vt:lpstr>Next Steps</vt:lpstr>
      <vt:lpstr>PowerPoint Presentation</vt:lpstr>
      <vt:lpstr>PowerPoint Presentation</vt:lpstr>
    </vt:vector>
  </TitlesOfParts>
  <Company>Organisation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MNZ IP re-addressing and WAN Transition</dc:title>
  <dc:creator>Geoffrey Henderson</dc:creator>
  <cp:lastModifiedBy>Geoffrey Henderson</cp:lastModifiedBy>
  <cp:revision>77</cp:revision>
  <cp:lastPrinted>2013-09-04T21:47:01Z</cp:lastPrinted>
  <dcterms:created xsi:type="dcterms:W3CDTF">2013-01-15T21:13:52Z</dcterms:created>
  <dcterms:modified xsi:type="dcterms:W3CDTF">2013-09-05T00:12:39Z</dcterms:modified>
</cp:coreProperties>
</file>